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617" r:id="rId2"/>
    <p:sldId id="689" r:id="rId3"/>
    <p:sldId id="690" r:id="rId4"/>
    <p:sldId id="569" r:id="rId5"/>
    <p:sldId id="640" r:id="rId6"/>
    <p:sldId id="688" r:id="rId7"/>
    <p:sldId id="633" r:id="rId8"/>
    <p:sldId id="627" r:id="rId9"/>
    <p:sldId id="628" r:id="rId10"/>
    <p:sldId id="629" r:id="rId11"/>
    <p:sldId id="631" r:id="rId12"/>
    <p:sldId id="636" r:id="rId13"/>
    <p:sldId id="635" r:id="rId14"/>
    <p:sldId id="639" r:id="rId15"/>
    <p:sldId id="619" r:id="rId16"/>
    <p:sldId id="632" r:id="rId17"/>
    <p:sldId id="675" r:id="rId18"/>
    <p:sldId id="674" r:id="rId19"/>
    <p:sldId id="673" r:id="rId20"/>
    <p:sldId id="676" r:id="rId21"/>
    <p:sldId id="672" r:id="rId22"/>
    <p:sldId id="620" r:id="rId23"/>
    <p:sldId id="678" r:id="rId24"/>
    <p:sldId id="677" r:id="rId25"/>
    <p:sldId id="594" r:id="rId26"/>
    <p:sldId id="671" r:id="rId27"/>
    <p:sldId id="600" r:id="rId28"/>
    <p:sldId id="598" r:id="rId29"/>
    <p:sldId id="682" r:id="rId30"/>
    <p:sldId id="680" r:id="rId31"/>
    <p:sldId id="679" r:id="rId32"/>
    <p:sldId id="606" r:id="rId33"/>
    <p:sldId id="593" r:id="rId34"/>
    <p:sldId id="645" r:id="rId35"/>
    <p:sldId id="681" r:id="rId36"/>
    <p:sldId id="591" r:id="rId37"/>
    <p:sldId id="597" r:id="rId38"/>
    <p:sldId id="643" r:id="rId39"/>
    <p:sldId id="641" r:id="rId40"/>
    <p:sldId id="642" r:id="rId41"/>
    <p:sldId id="644" r:id="rId42"/>
    <p:sldId id="683" r:id="rId43"/>
    <p:sldId id="684" r:id="rId44"/>
    <p:sldId id="685" r:id="rId45"/>
    <p:sldId id="686" r:id="rId46"/>
    <p:sldId id="687" r:id="rId47"/>
    <p:sldId id="665" r:id="rId48"/>
    <p:sldId id="610" r:id="rId49"/>
  </p:sldIdLst>
  <p:sldSz cx="9144000" cy="5143500" type="screen16x9"/>
  <p:notesSz cx="6735763" cy="9866313"/>
  <p:embeddedFontLst>
    <p:embeddedFont>
      <p:font typeface="Antarctican Headline Book" panose="020B0604020202020204" charset="0"/>
      <p:regular r:id="rId52"/>
    </p:embeddedFont>
    <p:embeddedFont>
      <p:font typeface="Trebuchet MS" panose="020B0603020202020204" pitchFamily="34" charset="0"/>
      <p:regular r:id="rId53"/>
      <p:bold r:id="rId54"/>
      <p:italic r:id="rId55"/>
      <p:boldItalic r:id="rId56"/>
    </p:embeddedFont>
  </p:embeddedFont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5738" userDrawn="1">
          <p15:clr>
            <a:srgbClr val="A4A3A4"/>
          </p15:clr>
        </p15:guide>
        <p15:guide id="3" orient="horz" pos="180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19" autoAdjust="0"/>
    <p:restoredTop sz="95606" autoAdjust="0"/>
  </p:normalViewPr>
  <p:slideViewPr>
    <p:cSldViewPr>
      <p:cViewPr varScale="1">
        <p:scale>
          <a:sx n="134" d="100"/>
          <a:sy n="134" d="100"/>
        </p:scale>
        <p:origin x="1278" y="108"/>
      </p:cViewPr>
      <p:guideLst>
        <p:guide orient="horz" pos="1620"/>
        <p:guide pos="5738"/>
        <p:guide orient="horz" pos="18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32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1B3FC2C-BD47-4DDA-BA4C-481CB2CAFAAC}" type="datetimeFigureOut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FF11754-463C-4DBB-8103-2316AED588E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259595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0DE3580-9679-4264-BD91-08806B1E7C70}" type="datetimeFigureOut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B93E33F-1F48-4F8B-B335-394ACF61EDF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890019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159894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840948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590505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114928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651267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546022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85333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194256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9774814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34053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55418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7411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30353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5967208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9465763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023063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790548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4712088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005742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1043492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1833929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1124199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797000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6462480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8956682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5327339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7505054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6934185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1482406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9425419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5423157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8541342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815094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1598948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9491556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6500048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7361525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6123227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8704249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1058966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6774459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4019102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3855093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7411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130353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654774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723531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/>
          </a:p>
        </p:txBody>
      </p:sp>
      <p:sp>
        <p:nvSpPr>
          <p:cNvPr id="19459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cs typeface="Arial" charset="0"/>
              </a:rPr>
              <a:t>PLAN DE ACTUACIÓN CHC 2019</a:t>
            </a:r>
          </a:p>
        </p:txBody>
      </p:sp>
    </p:spTree>
    <p:extLst>
      <p:ext uri="{BB962C8B-B14F-4D97-AF65-F5344CB8AC3E}">
        <p14:creationId xmlns:p14="http://schemas.microsoft.com/office/powerpoint/2010/main" val="232743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B25CA18-4C75-914D-9EEC-2C5A9847A7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" r="1173" b="2349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C2309-BFF0-4235-829D-6370D2BB05A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10" name="Picture 2" descr="https://intranet.chcantabrico.es:8443/documents/20143/314826/20200911_gobierno_ministerio_chcantabrico_9x1%2C69cm.png/5e597eaf-906b-e130-0a4d-4497b542324c">
            <a:extLst>
              <a:ext uri="{FF2B5EF4-FFF2-40B4-BE49-F238E27FC236}">
                <a16:creationId xmlns:a16="http://schemas.microsoft.com/office/drawing/2014/main" id="{EB992B43-ACF6-3D45-95E4-3DA16B580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72432"/>
            <a:ext cx="3096344" cy="58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3">
            <a:extLst>
              <a:ext uri="{FF2B5EF4-FFF2-40B4-BE49-F238E27FC236}">
                <a16:creationId xmlns:a16="http://schemas.microsoft.com/office/drawing/2014/main" id="{08DD5889-CB8E-A94C-AD65-D07929DA64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 b="1">
                <a:solidFill>
                  <a:schemeClr val="accent5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1504B0CB-6216-D545-AFAA-7CB5939E5F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2367" y="1131890"/>
            <a:ext cx="3754437" cy="503237"/>
          </a:xfrm>
        </p:spPr>
        <p:txBody>
          <a:bodyPr/>
          <a:lstStyle>
            <a:lvl1pPr marL="0" indent="0" algn="r">
              <a:buNone/>
              <a:defRPr sz="160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a:defRPr>
            </a:lvl1pPr>
          </a:lstStyle>
          <a:p>
            <a:r>
              <a:rPr lang="es-ES" dirty="0"/>
              <a:t>Subtítulo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13197-E03A-40BE-BF96-AC39110798E2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F8A71-AFA1-40AE-9C94-E0D9BA5C691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35E4E-146A-475C-9A97-5CA41CC98A05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3E7B-47A3-4C47-977B-938567F0947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D23B8-66C5-4AB0-B870-534EC7EC226A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913DE-0A21-4F9B-AA61-2AF37E2768E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FE705-1AF0-444D-889E-48E673728B15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F245F-5710-4F30-9E0D-9C3F1F66F57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47E39-63B9-46AD-85D7-7BD249714936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FAA5-4C51-4FEE-B874-F55C670C56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0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557B30F-E9F1-0E48-92A8-9C4A923F2440}"/>
              </a:ext>
            </a:extLst>
          </p:cNvPr>
          <p:cNvSpPr/>
          <p:nvPr/>
        </p:nvSpPr>
        <p:spPr>
          <a:xfrm>
            <a:off x="0" y="0"/>
            <a:ext cx="133164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97A1CD-0419-9C43-969E-3E6726C998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54046"/>
          <a:stretch/>
        </p:blipFill>
        <p:spPr>
          <a:xfrm rot="5400000">
            <a:off x="-1905930" y="1905930"/>
            <a:ext cx="5143500" cy="133164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1475656" y="205979"/>
            <a:ext cx="7211144" cy="857250"/>
          </a:xfrm>
        </p:spPr>
        <p:txBody>
          <a:bodyPr/>
          <a:lstStyle>
            <a:lvl1pPr algn="l">
              <a:lnSpc>
                <a:spcPct val="75000"/>
              </a:lnSpc>
              <a:spcAft>
                <a:spcPts val="0"/>
              </a:spcAft>
              <a:defRPr b="1">
                <a:solidFill>
                  <a:schemeClr val="accent5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75656" y="1200151"/>
            <a:ext cx="7211144" cy="3394472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216C-59F3-4C97-8049-A87C2BAC7E6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DE3012-FDA4-B84E-92E6-1DCBC43B7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63" y="4831285"/>
            <a:ext cx="1092714" cy="1458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557B30F-E9F1-0E48-92A8-9C4A923F2440}"/>
              </a:ext>
            </a:extLst>
          </p:cNvPr>
          <p:cNvSpPr/>
          <p:nvPr/>
        </p:nvSpPr>
        <p:spPr>
          <a:xfrm>
            <a:off x="0" y="3363838"/>
            <a:ext cx="9144000" cy="17796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0425C97-67FB-514A-89D7-7420FEDA33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54046" b="11520"/>
          <a:stretch/>
        </p:blipFill>
        <p:spPr>
          <a:xfrm>
            <a:off x="0" y="3369592"/>
            <a:ext cx="9144000" cy="177390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467544" y="205979"/>
            <a:ext cx="8219256" cy="857250"/>
          </a:xfrm>
        </p:spPr>
        <p:txBody>
          <a:bodyPr/>
          <a:lstStyle>
            <a:lvl1pPr algn="l">
              <a:lnSpc>
                <a:spcPct val="75000"/>
              </a:lnSpc>
              <a:spcAft>
                <a:spcPts val="0"/>
              </a:spcAft>
              <a:defRPr b="1">
                <a:solidFill>
                  <a:schemeClr val="accent5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00153"/>
            <a:ext cx="8219256" cy="1587623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216C-59F3-4C97-8049-A87C2BAC7E6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DE3012-FDA4-B84E-92E6-1DCBC43B7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63" y="4831285"/>
            <a:ext cx="1092714" cy="1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9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557B30F-E9F1-0E48-92A8-9C4A923F2440}"/>
              </a:ext>
            </a:extLst>
          </p:cNvPr>
          <p:cNvSpPr/>
          <p:nvPr/>
        </p:nvSpPr>
        <p:spPr>
          <a:xfrm>
            <a:off x="0" y="0"/>
            <a:ext cx="9144000" cy="23557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56DB1F9-EFD8-D940-9C3D-2F6BA8794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54046"/>
          <a:stretch/>
        </p:blipFill>
        <p:spPr>
          <a:xfrm>
            <a:off x="0" y="-20038"/>
            <a:ext cx="9144000" cy="236736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467544" y="205979"/>
            <a:ext cx="8219256" cy="857250"/>
          </a:xfrm>
        </p:spPr>
        <p:txBody>
          <a:bodyPr/>
          <a:lstStyle>
            <a:lvl1pPr algn="l">
              <a:lnSpc>
                <a:spcPct val="75000"/>
              </a:lnSpc>
              <a:spcAft>
                <a:spcPts val="0"/>
              </a:spcAft>
              <a:defRPr b="1">
                <a:solidFill>
                  <a:schemeClr val="bg1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00153"/>
            <a:ext cx="8219256" cy="158762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216C-59F3-4C97-8049-A87C2BAC7E6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DE3012-FDA4-B84E-92E6-1DCBC43B7F9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9463" y="4831285"/>
            <a:ext cx="1092714" cy="1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4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557B30F-E9F1-0E48-92A8-9C4A923F2440}"/>
              </a:ext>
            </a:extLst>
          </p:cNvPr>
          <p:cNvSpPr/>
          <p:nvPr/>
        </p:nvSpPr>
        <p:spPr>
          <a:xfrm>
            <a:off x="0" y="0"/>
            <a:ext cx="421196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395536" y="497458"/>
            <a:ext cx="3528392" cy="857250"/>
          </a:xfrm>
        </p:spPr>
        <p:txBody>
          <a:bodyPr/>
          <a:lstStyle>
            <a:lvl1pPr algn="l">
              <a:lnSpc>
                <a:spcPct val="75000"/>
              </a:lnSpc>
              <a:spcAft>
                <a:spcPts val="0"/>
              </a:spcAft>
              <a:defRPr b="1">
                <a:solidFill>
                  <a:schemeClr val="bg1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491632"/>
            <a:ext cx="3528392" cy="158762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216C-59F3-4C97-8049-A87C2BAC7E6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DE3012-FDA4-B84E-92E6-1DCBC43B7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3" y="4831285"/>
            <a:ext cx="1092714" cy="1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7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557B30F-E9F1-0E48-92A8-9C4A923F24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1475656" y="205979"/>
            <a:ext cx="7211144" cy="857250"/>
          </a:xfrm>
        </p:spPr>
        <p:txBody>
          <a:bodyPr/>
          <a:lstStyle>
            <a:lvl1pPr algn="l">
              <a:lnSpc>
                <a:spcPct val="75000"/>
              </a:lnSpc>
              <a:spcAft>
                <a:spcPts val="0"/>
              </a:spcAft>
              <a:defRPr b="1">
                <a:solidFill>
                  <a:schemeClr val="accent5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216C-59F3-4C97-8049-A87C2BAC7E6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DE3012-FDA4-B84E-92E6-1DCBC43B7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3" y="4831285"/>
            <a:ext cx="1092714" cy="1458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C4A3BD9-A31F-6541-AF8D-C4763DB02F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88" r="486" b="25453"/>
          <a:stretch/>
        </p:blipFill>
        <p:spPr>
          <a:xfrm>
            <a:off x="0" y="-610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4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557B30F-E9F1-0E48-92A8-9C4A923F24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4A3BD9-A31F-6541-AF8D-C4763DB02F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0" t="1768" r="14018"/>
          <a:stretch/>
        </p:blipFill>
        <p:spPr>
          <a:xfrm>
            <a:off x="2" y="2"/>
            <a:ext cx="9143999" cy="514349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966428" y="1262394"/>
            <a:ext cx="7211144" cy="857250"/>
          </a:xfrm>
        </p:spPr>
        <p:txBody>
          <a:bodyPr/>
          <a:lstStyle>
            <a:lvl1pPr algn="l">
              <a:lnSpc>
                <a:spcPct val="75000"/>
              </a:lnSpc>
              <a:spcAft>
                <a:spcPts val="0"/>
              </a:spcAft>
              <a:defRPr b="1">
                <a:solidFill>
                  <a:schemeClr val="bg1"/>
                </a:solidFill>
                <a:latin typeface="Antarctican Headline Book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216C-59F3-4C97-8049-A87C2BAC7E6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DE3012-FDA4-B84E-92E6-1DCBC43B7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837" y="494277"/>
            <a:ext cx="2052326" cy="27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21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D09CB-EF25-4F87-B141-5B598BBBA704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64844-AC37-4A07-89A1-DA7CD360B1A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50B07-6EAB-413C-8DFF-BD4EEA3BEB33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FEC10-F424-4420-99BF-13B8E27AD26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AAF481-F6A3-4622-AC54-1D4169F33915}" type="datetime1">
              <a:rPr lang="es-ES"/>
              <a:pPr>
                <a:defRPr/>
              </a:pPr>
              <a:t>27/08/2026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dirty="0"/>
              <a:t>PLAN DE ACTUACIÓN CHC 2019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AD82FD-5E4B-4E7A-B1D6-D40A9054291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61" r:id="rId3"/>
    <p:sldLayoutId id="2147483663" r:id="rId4"/>
    <p:sldLayoutId id="2147483662" r:id="rId5"/>
    <p:sldLayoutId id="2147483660" r:id="rId6"/>
    <p:sldLayoutId id="2147483664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  <p:sldLayoutId id="2147483665" r:id="rId14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dYzhEmnNrg&amp;feature=youtu.be" TargetMode="External"/><Relationship Id="rId3" Type="http://schemas.openxmlformats.org/officeDocument/2006/relationships/hyperlink" Target="https://www.youtube.com/watch?v=E_IozHplFOA" TargetMode="External"/><Relationship Id="rId7" Type="http://schemas.openxmlformats.org/officeDocument/2006/relationships/hyperlink" Target="https://www.youtube.com/watch?v=MTWx2eVJDI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_v7_HgbjEYw" TargetMode="External"/><Relationship Id="rId5" Type="http://schemas.openxmlformats.org/officeDocument/2006/relationships/hyperlink" Target="https://www.youtube.com/watch?v=firesOrWIEA" TargetMode="External"/><Relationship Id="rId4" Type="http://schemas.openxmlformats.org/officeDocument/2006/relationships/hyperlink" Target="https://www.youtube.com/watch?v=dg3WpZn-dGo&amp;feature=youtu.be" TargetMode="External"/><Relationship Id="rId9" Type="http://schemas.openxmlformats.org/officeDocument/2006/relationships/hyperlink" Target="https://www.youtube.com/watch?v=mnunF9NbJSA&amp;feature=youtu.b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ntabrico.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DxNrPtEXVI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59bb6cbf0d7680013c4e5bc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hyperlink" Target="https://view.genial.ly/6576df7ac390a8001417fa2c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EQ-9tzHetk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ew.genial.ly/65e5d2ba88658d0014e279b8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juego.educantabrico.es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ua.presidencia@chcantabrico.es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ntabrico.es/recurso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20349"/>
          <a:stretch/>
        </p:blipFill>
        <p:spPr>
          <a:xfrm>
            <a:off x="-1" y="0"/>
            <a:ext cx="9144001" cy="51489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91017"/>
          <a:stretch/>
        </p:blipFill>
        <p:spPr>
          <a:xfrm>
            <a:off x="-1" y="4583365"/>
            <a:ext cx="9144001" cy="58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9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58316"/>
            <a:ext cx="9443392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Menú APRENDE: </a:t>
            </a:r>
            <a:r>
              <a:rPr lang="es-ES" sz="2400" dirty="0">
                <a:solidFill>
                  <a:schemeClr val="bg1"/>
                </a:solidFill>
              </a:rPr>
              <a:t>ejemplo de subapartados de “</a:t>
            </a:r>
            <a:r>
              <a:rPr lang="es-ES" sz="2400" dirty="0"/>
              <a:t>PLANETA AGUA</a:t>
            </a:r>
            <a:r>
              <a:rPr lang="es-ES" sz="2400" dirty="0">
                <a:solidFill>
                  <a:schemeClr val="bg1"/>
                </a:solidFill>
              </a:rPr>
              <a:t>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4D012A-860E-8162-A541-72D3CD4BD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4"/>
          <a:stretch/>
        </p:blipFill>
        <p:spPr>
          <a:xfrm>
            <a:off x="0" y="915566"/>
            <a:ext cx="9144000" cy="370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57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30324"/>
            <a:ext cx="9443392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Menú EXPERIMENTA: </a:t>
            </a:r>
            <a:r>
              <a:rPr lang="es-ES" sz="2400" dirty="0"/>
              <a:t>actividades de 3 tipos (enlazan desde APRENDE)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3C58E1-34A2-7C84-2456-26659700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066"/>
            <a:ext cx="9144000" cy="330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58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349139"/>
            <a:ext cx="6984776" cy="1008112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Menú JUEGA: </a:t>
            </a:r>
            <a:r>
              <a:rPr lang="es-ES" sz="2400" dirty="0"/>
              <a:t>aloja la plataforma </a:t>
            </a:r>
            <a:r>
              <a:rPr lang="es-ES" sz="2400" dirty="0" err="1"/>
              <a:t>gamificada</a:t>
            </a:r>
            <a:r>
              <a:rPr lang="es-ES" sz="2400" dirty="0"/>
              <a:t> </a:t>
            </a:r>
            <a:r>
              <a:rPr lang="es-ES" sz="2400" i="1" dirty="0"/>
              <a:t>River </a:t>
            </a:r>
            <a:r>
              <a:rPr lang="es-ES" sz="2400" i="1" dirty="0" err="1"/>
              <a:t>Game</a:t>
            </a:r>
            <a:r>
              <a:rPr lang="es-ES" sz="2400" i="1" dirty="0"/>
              <a:t>: con la restauración de ríos </a:t>
            </a:r>
            <a:r>
              <a:rPr lang="es-ES" sz="2400" i="1" strike="sngStrike" dirty="0"/>
              <a:t>no</a:t>
            </a:r>
            <a:r>
              <a:rPr lang="es-ES" sz="2400" i="1" dirty="0"/>
              <a:t> se juega  </a:t>
            </a:r>
            <a:r>
              <a:rPr lang="es-ES" sz="2400" dirty="0"/>
              <a:t>+ otros juegos </a:t>
            </a:r>
            <a:endParaRPr lang="es-ES" sz="2400" i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F5A2F37-C367-E6CB-4AD2-F8745508A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314" y="1995686"/>
            <a:ext cx="2040248" cy="85519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C47461B-DCBE-5D2C-7315-6A4E5AE3F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802186"/>
            <a:ext cx="4541046" cy="29426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0F38016-176A-78DF-F0DC-09A20F11F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3075806"/>
            <a:ext cx="3012183" cy="131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87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34180"/>
            <a:ext cx="4176464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7 vídeos divulgativos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1CB63EE-7A70-373D-4C75-692C8EF951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3" t="52886" r="8049" b="5748"/>
          <a:stretch/>
        </p:blipFill>
        <p:spPr>
          <a:xfrm>
            <a:off x="313509" y="2769326"/>
            <a:ext cx="2566851" cy="144997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4D004D-B776-8C74-1574-48895F149E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87" t="55268" r="4184" b="2795"/>
          <a:stretch/>
        </p:blipFill>
        <p:spPr>
          <a:xfrm>
            <a:off x="3363686" y="2769326"/>
            <a:ext cx="2560320" cy="144997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F99C310-F752-DC9B-9DE6-B574964D7A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64" t="70594" r="4094" b="1850"/>
          <a:stretch/>
        </p:blipFill>
        <p:spPr>
          <a:xfrm>
            <a:off x="6402546" y="3494314"/>
            <a:ext cx="2527664" cy="141732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8" y="1059582"/>
            <a:ext cx="2566851" cy="144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254" y="1059582"/>
            <a:ext cx="2560320" cy="145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7494"/>
            <a:ext cx="2545996" cy="141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7" y="1851670"/>
            <a:ext cx="2532573" cy="143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72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02332"/>
            <a:ext cx="9443392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7 vídeos divulgativos (enlaces)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9247A7-E188-AA89-0827-1ADFB303DBBB}"/>
              </a:ext>
            </a:extLst>
          </p:cNvPr>
          <p:cNvSpPr txBox="1"/>
          <p:nvPr/>
        </p:nvSpPr>
        <p:spPr>
          <a:xfrm>
            <a:off x="1331640" y="2499742"/>
            <a:ext cx="73448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1: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 viaje de una gota de agua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2: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¿Cuáles son las partes de un río?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3: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importancia de los ecosistemas fluviales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4: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 agua en el mundo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5: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 ríos cantábricos. Problemas de conservación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6: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¿Cómo protegen los ríos las administraciones?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Capítulo 7: 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¿Qué puedes hacer tú para proteger los ríos?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79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78078"/>
            <a:ext cx="7740352" cy="720080"/>
          </a:xfrm>
        </p:spPr>
        <p:txBody>
          <a:bodyPr/>
          <a:lstStyle/>
          <a:p>
            <a:r>
              <a:rPr lang="es-ES" dirty="0"/>
              <a:t>INTRODUCCIÓN A LOS TALLERES PARA EDUCACIÓN PRIMARIA. GUIÓN MONITORES/AS</a:t>
            </a:r>
            <a:br>
              <a:rPr lang="es-ES" dirty="0"/>
            </a:br>
            <a:endParaRPr lang="es-ES" sz="2400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03648" y="738118"/>
            <a:ext cx="721114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000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es-ES" sz="2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¿Qué es un río?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Parte del ciclo del agua, pero no solo agua: concepto de ecosistema fluvial</a:t>
            </a:r>
          </a:p>
          <a:p>
            <a:pPr algn="just"/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s-ES" sz="2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Partes de los ríos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Funciones de la vegetación de ribera y llanuras de inundación</a:t>
            </a:r>
          </a:p>
          <a:p>
            <a:pPr algn="just"/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s-ES" sz="2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Relación río-acuífero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Recarga de los acuíferos en avenidas, descarga al río en sequía</a:t>
            </a:r>
          </a:p>
          <a:p>
            <a:pPr algn="just"/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  <a:p>
            <a:pPr algn="just"/>
            <a:r>
              <a:rPr lang="es-ES" sz="2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Importancia de los ríos (funciones)</a:t>
            </a:r>
          </a:p>
          <a:p>
            <a:pPr algn="just"/>
            <a:endParaRPr lang="es-ES" sz="2000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es-ES" sz="2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Ríos y agua: bienes públicos</a:t>
            </a:r>
          </a:p>
          <a:p>
            <a:pPr algn="just"/>
            <a:endParaRPr lang="es-ES" sz="2000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es-ES" sz="2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Problemas de conservación de los ríos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Ocupación de las llanuras de inundación, canalizaciones, escolleras, destrucción del bosque de ribera, sobreexplotación y contaminación de las aguas, cambio climático, especies invasoras.</a:t>
            </a: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3998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26832"/>
            <a:ext cx="8892480" cy="857250"/>
          </a:xfrm>
        </p:spPr>
        <p:txBody>
          <a:bodyPr/>
          <a:lstStyle/>
          <a:p>
            <a:r>
              <a:rPr lang="es-ES" sz="2800" dirty="0">
                <a:solidFill>
                  <a:schemeClr val="bg1"/>
                </a:solidFill>
              </a:rPr>
              <a:t>EJEMPLOS DE ILUSTRACIONES PROPIAS: CICLO DEL AGUA, CUENCA HIDROGRÁFICA</a:t>
            </a:r>
          </a:p>
        </p:txBody>
      </p:sp>
      <p:pic>
        <p:nvPicPr>
          <p:cNvPr id="5" name="Marcador de contenido 1">
            <a:extLst>
              <a:ext uri="{FF2B5EF4-FFF2-40B4-BE49-F238E27FC236}">
                <a16:creationId xmlns:a16="http://schemas.microsoft.com/office/drawing/2014/main" id="{4971B182-6259-12E4-B20F-0DEDC7FC8E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555457"/>
            <a:ext cx="5929862" cy="4444027"/>
          </a:xfrm>
          <a:prstGeom prst="rect">
            <a:avLst/>
          </a:prstGeom>
        </p:spPr>
      </p:pic>
      <p:pic>
        <p:nvPicPr>
          <p:cNvPr id="2" name="Imagen 1" descr="Calendario&#10;&#10;Descripción generada automáticamente">
            <a:extLst>
              <a:ext uri="{FF2B5EF4-FFF2-40B4-BE49-F238E27FC236}">
                <a16:creationId xmlns:a16="http://schemas.microsoft.com/office/drawing/2014/main" id="{F12B2D8E-BBE6-DC6B-6E50-2A7CE6D249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059726"/>
            <a:ext cx="5448664" cy="408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79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413267"/>
            <a:ext cx="7211144" cy="720080"/>
          </a:xfrm>
        </p:spPr>
        <p:txBody>
          <a:bodyPr/>
          <a:lstStyle/>
          <a:p>
            <a:r>
              <a:rPr lang="es-ES" sz="2800" dirty="0"/>
              <a:t>EJEMPLOS DE ILUSTRACIONES PROPIAS: LOS RÍOS, ¿SOLO AGUA? (PARTES DEL RÍO)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5" name="Imagen 4" descr="Imagen que contiene aparato, interior, hierro, tabla&#10;&#10;Descripción generada automáticamente">
            <a:extLst>
              <a:ext uri="{FF2B5EF4-FFF2-40B4-BE49-F238E27FC236}">
                <a16:creationId xmlns:a16="http://schemas.microsoft.com/office/drawing/2014/main" id="{FAFCD821-3FE3-FB3A-37AA-CC21989531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197" y="627534"/>
            <a:ext cx="686134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83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002" y="253960"/>
            <a:ext cx="7674700" cy="720080"/>
          </a:xfrm>
        </p:spPr>
        <p:txBody>
          <a:bodyPr/>
          <a:lstStyle/>
          <a:p>
            <a:r>
              <a:rPr lang="es-ES" sz="2800" dirty="0"/>
              <a:t>EJEMPLOS DE ILUSTRACIONES PROPIAS: LOS RÍOS, ¿SOLO AGUA? (COMPONENTES DEL ECOSISTEMA FLUVIAL)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A156A2A7-6604-5C6F-2999-7BE379893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792" y="1212523"/>
            <a:ext cx="3702159" cy="373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13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246221"/>
            <a:ext cx="7674700" cy="720080"/>
          </a:xfrm>
        </p:spPr>
        <p:txBody>
          <a:bodyPr/>
          <a:lstStyle/>
          <a:p>
            <a:r>
              <a:rPr lang="es-ES" sz="2800" dirty="0"/>
              <a:t>EJEMPLOS DE ILUSTRACIONES PROPIAS: IMPORTANCIA  (O FUNCIONES) DE LOS RÍOS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10" name="Imagen 9" descr="Imagen que contiene Mapa&#10;&#10;Descripción generada automáticamente">
            <a:extLst>
              <a:ext uri="{FF2B5EF4-FFF2-40B4-BE49-F238E27FC236}">
                <a16:creationId xmlns:a16="http://schemas.microsoft.com/office/drawing/2014/main" id="{39F53F83-6F29-2127-13DF-4D0339C8F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83518"/>
            <a:ext cx="8132081" cy="47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19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51470"/>
            <a:ext cx="7211144" cy="720080"/>
          </a:xfrm>
        </p:spPr>
        <p:txBody>
          <a:bodyPr/>
          <a:lstStyle/>
          <a:p>
            <a:r>
              <a:rPr lang="es-ES" dirty="0"/>
              <a:t>PROGRAMA GUSARAPO. ACTIVIDAD 2026/2027.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47664" y="412203"/>
            <a:ext cx="6876866" cy="442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just" fontAlgn="t">
              <a:lnSpc>
                <a:spcPct val="120000"/>
              </a:lnSpc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 </a:t>
            </a:r>
            <a:endParaRPr lang="es-ES" sz="16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Programa para escolares (Educación Primaria)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/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5"/>
                </a:solidFill>
                <a:latin typeface="+mn-lt"/>
                <a:ea typeface="+mj-ea"/>
                <a:cs typeface="+mj-cs"/>
              </a:rPr>
              <a:t>Impartición de 4 talleres de aprendizaje basado en el juego y una guía para el profesorado.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Los talleres están dirigidos a alumnos de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3º y 4º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(talleres </a:t>
            </a:r>
            <a:r>
              <a:rPr lang="es-ES" sz="14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Fluvik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</a:t>
            </a:r>
            <a:r>
              <a:rPr lang="es-ES" sz="14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Inundación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) y de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5º y 6º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(talleres </a:t>
            </a:r>
            <a:r>
              <a:rPr lang="es-ES" sz="14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Alerta en el río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 </a:t>
            </a:r>
            <a:r>
              <a:rPr lang="es-ES" sz="14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Ingenio del agua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) de Primaria de colegios de Galicia (cuenca del río </a:t>
            </a:r>
            <a:r>
              <a:rPr lang="es-ES" sz="140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Eo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en Lugo), Principado de Asturias, las cuencas cantábricas de Cantabria (gestionadas por la CH Cantábrico) así como en los municipios de Villasana de Mena (Burgos) y Posada de </a:t>
            </a:r>
            <a:r>
              <a:rPr lang="es-ES" sz="140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Valdeón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(León). Los talleres se imparten en los colegios (clase o patio). </a:t>
            </a: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/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5"/>
                </a:solidFill>
                <a:latin typeface="+mn-lt"/>
                <a:ea typeface="+mj-ea"/>
                <a:cs typeface="+mj-cs"/>
              </a:rPr>
              <a:t>Web </a:t>
            </a:r>
            <a:r>
              <a:rPr lang="es-ES" sz="1400" b="1" dirty="0">
                <a:solidFill>
                  <a:schemeClr val="accent5"/>
                </a:solidFill>
                <a:latin typeface="+mn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www.educantabrico.es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con contenido, ilustraciones y vídeos divulgativos propios, además de minijuegos y acceso a la plataforma </a:t>
            </a:r>
            <a:r>
              <a:rPr lang="es-ES" sz="130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gamificada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13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River </a:t>
            </a:r>
            <a:r>
              <a:rPr lang="es-ES" sz="1300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Game</a:t>
            </a:r>
            <a:r>
              <a:rPr lang="es-ES" sz="13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con la restauración de ríos </a:t>
            </a:r>
            <a:r>
              <a:rPr lang="es-ES" sz="1300" i="1" strike="sngStrike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no</a:t>
            </a:r>
            <a:r>
              <a:rPr lang="es-ES" sz="13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se juega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s-ES" sz="1600" b="1" dirty="0">
                <a:solidFill>
                  <a:schemeClr val="accent5"/>
                </a:solidFill>
                <a:latin typeface="Antarctican Headline Book" pitchFamily="2" charset="77"/>
              </a:rPr>
              <a:t>        APRENDE, EXPERIMENTA, JUEGA y RECURSOS </a:t>
            </a:r>
          </a:p>
          <a:p>
            <a:pPr algn="just"/>
            <a:r>
              <a:rPr lang="es-ES" sz="1600" b="1" dirty="0">
                <a:solidFill>
                  <a:schemeClr val="accent5"/>
                </a:solidFill>
                <a:latin typeface="Antarctican Headline Book" pitchFamily="2" charset="77"/>
              </a:rPr>
              <a:t>                                     +</a:t>
            </a:r>
          </a:p>
          <a:p>
            <a:pPr algn="just"/>
            <a:r>
              <a:rPr lang="es-ES" sz="1600" b="1" dirty="0">
                <a:solidFill>
                  <a:schemeClr val="accent5"/>
                </a:solidFill>
                <a:latin typeface="Antarctican Headline Book" pitchFamily="2" charset="77"/>
              </a:rPr>
              <a:t>                   Inscripción a los talleres</a:t>
            </a:r>
            <a:endParaRPr lang="es-E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FBCEBC-2E18-C141-BE1F-3413E6C85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435846"/>
            <a:ext cx="3188485" cy="151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1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228601"/>
            <a:ext cx="7211144" cy="720080"/>
          </a:xfrm>
        </p:spPr>
        <p:txBody>
          <a:bodyPr/>
          <a:lstStyle/>
          <a:p>
            <a:r>
              <a:rPr lang="es-ES" sz="2800" dirty="0"/>
              <a:t>EJEMPLOS DE ILUSTRACIONES PROPIAS: IMPORTANCIA DE LA VEGETACIÓN DE RIBERA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F4356DC3-1001-7297-FF04-2DD855E965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059582"/>
            <a:ext cx="6324023" cy="377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94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329" y="228601"/>
            <a:ext cx="7211144" cy="720080"/>
          </a:xfrm>
        </p:spPr>
        <p:txBody>
          <a:bodyPr/>
          <a:lstStyle/>
          <a:p>
            <a:r>
              <a:rPr lang="es-ES" sz="2800" dirty="0"/>
              <a:t>EJEMPLOS DE ILUSTRACIONES PROPIAS: DEL RÍO AL GRIFO Y DEL GRIFO AL RÍO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6CAE9F7D-5846-E0DB-CA4B-9B9750EF30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3267"/>
            <a:ext cx="839855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95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228601"/>
            <a:ext cx="7211144" cy="720080"/>
          </a:xfrm>
        </p:spPr>
        <p:txBody>
          <a:bodyPr/>
          <a:lstStyle/>
          <a:p>
            <a:r>
              <a:rPr lang="es-ES" sz="2800" dirty="0"/>
              <a:t>EJEMPLOS DE ILUSTRACIONES PROPIAS: BIENES PÚBLICOS, BIENES PRIVADOS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23" name="Imagen 2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8933AFBD-5D9D-096E-404C-BD096BD4F4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720080"/>
            <a:ext cx="4314083" cy="429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07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399" y="193743"/>
            <a:ext cx="7211144" cy="720080"/>
          </a:xfrm>
        </p:spPr>
        <p:txBody>
          <a:bodyPr/>
          <a:lstStyle/>
          <a:p>
            <a:r>
              <a:rPr lang="es-ES" sz="2800" dirty="0"/>
              <a:t>EJEMPLOS DE ILUSTRACIONES PROPIAS: ¿CÓMO PROTEGEN LAS </a:t>
            </a:r>
            <a:br>
              <a:rPr lang="es-ES" sz="2800" dirty="0"/>
            </a:br>
            <a:r>
              <a:rPr lang="es-ES" sz="2800" dirty="0"/>
              <a:t>CONFEDERACIONES  HIDROGRÁFICAS EL AGUA Y LOS RÍOS?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720080"/>
            <a:ext cx="72111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b="1" dirty="0">
              <a:solidFill>
                <a:schemeClr val="accent5"/>
              </a:solidFill>
              <a:latin typeface="Antarctican Headline Book" pitchFamily="2" charset="77"/>
              <a:ea typeface="+mj-ea"/>
              <a:cs typeface="+mj-cs"/>
            </a:endParaRPr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140A6331-CEB7-27DD-901E-21629E489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506" y="3435846"/>
            <a:ext cx="1682688" cy="1269953"/>
          </a:xfrm>
          <a:prstGeom prst="rect">
            <a:avLst/>
          </a:prstGeom>
        </p:spPr>
      </p:pic>
      <p:pic>
        <p:nvPicPr>
          <p:cNvPr id="10" name="Imagen 9" descr="Diagrama&#10;&#10;Descripción generada automáticamente">
            <a:extLst>
              <a:ext uri="{FF2B5EF4-FFF2-40B4-BE49-F238E27FC236}">
                <a16:creationId xmlns:a16="http://schemas.microsoft.com/office/drawing/2014/main" id="{13E7FA29-6939-ED71-71EB-B7C7CB424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35" y="1085887"/>
            <a:ext cx="1879697" cy="1701887"/>
          </a:xfrm>
          <a:prstGeom prst="rect">
            <a:avLst/>
          </a:prstGeom>
        </p:spPr>
      </p:pic>
      <p:pic>
        <p:nvPicPr>
          <p:cNvPr id="12" name="Imagen 11" descr="Imagen que contiene lego, juguete, cumpleaños, tabla&#10;&#10;Descripción generada automáticamente">
            <a:extLst>
              <a:ext uri="{FF2B5EF4-FFF2-40B4-BE49-F238E27FC236}">
                <a16:creationId xmlns:a16="http://schemas.microsoft.com/office/drawing/2014/main" id="{6B87470D-9B62-9790-4678-3895332BF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1" y="1270048"/>
            <a:ext cx="1984302" cy="1301702"/>
          </a:xfrm>
          <a:prstGeom prst="rect">
            <a:avLst/>
          </a:prstGeom>
        </p:spPr>
      </p:pic>
      <p:pic>
        <p:nvPicPr>
          <p:cNvPr id="14" name="Imagen 1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65A551A3-12D0-6CBF-B8AA-4153A104DF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781" y="1347614"/>
            <a:ext cx="2095423" cy="1314402"/>
          </a:xfrm>
          <a:prstGeom prst="rect">
            <a:avLst/>
          </a:prstGeom>
        </p:spPr>
      </p:pic>
      <p:pic>
        <p:nvPicPr>
          <p:cNvPr id="20" name="Imagen 19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D490D2DD-8604-95C4-FF7E-CB91804235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18" y="3075806"/>
            <a:ext cx="2460751" cy="1686012"/>
          </a:xfrm>
          <a:prstGeom prst="rect">
            <a:avLst/>
          </a:prstGeom>
        </p:spPr>
      </p:pic>
      <p:pic>
        <p:nvPicPr>
          <p:cNvPr id="22" name="Imagen 21" descr="Diagrama&#10;&#10;Descripción generada automáticamente">
            <a:extLst>
              <a:ext uri="{FF2B5EF4-FFF2-40B4-BE49-F238E27FC236}">
                <a16:creationId xmlns:a16="http://schemas.microsoft.com/office/drawing/2014/main" id="{F8939E6A-F633-92B2-1010-833F05A59B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81" y="3147814"/>
            <a:ext cx="2203369" cy="166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16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36" y="0"/>
            <a:ext cx="9443392" cy="857250"/>
          </a:xfrm>
        </p:spPr>
        <p:txBody>
          <a:bodyPr/>
          <a:lstStyle/>
          <a:p>
            <a:r>
              <a:rPr lang="es-ES" sz="2800" dirty="0">
                <a:solidFill>
                  <a:schemeClr val="bg1"/>
                </a:solidFill>
              </a:rPr>
              <a:t>EJEMPLOS DE ILUSTRACIONES PROPIAS: EL AGUA QUE VES, EL AGUA QUE NO VES</a:t>
            </a:r>
          </a:p>
        </p:txBody>
      </p:sp>
      <p:pic>
        <p:nvPicPr>
          <p:cNvPr id="11" name="Imagen 10" descr="Gráfico&#10;&#10;Descripción generada automáticamente">
            <a:extLst>
              <a:ext uri="{FF2B5EF4-FFF2-40B4-BE49-F238E27FC236}">
                <a16:creationId xmlns:a16="http://schemas.microsoft.com/office/drawing/2014/main" id="{69978A20-9957-77D0-58FE-C2FFE9010B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7574"/>
            <a:ext cx="4049701" cy="3600000"/>
          </a:xfrm>
          <a:prstGeom prst="rect">
            <a:avLst/>
          </a:prstGeom>
        </p:spPr>
      </p:pic>
      <p:pic>
        <p:nvPicPr>
          <p:cNvPr id="15" name="Imagen 14" descr="Imagen que contiene tabla, pequeño, caja, hombre&#10;&#10;Descripción generada automáticamente">
            <a:extLst>
              <a:ext uri="{FF2B5EF4-FFF2-40B4-BE49-F238E27FC236}">
                <a16:creationId xmlns:a16="http://schemas.microsoft.com/office/drawing/2014/main" id="{2869A0C1-BC62-CB21-EE5E-10CE6FA8C0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987574"/>
            <a:ext cx="411172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47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760" y="123478"/>
            <a:ext cx="7595728" cy="720080"/>
          </a:xfrm>
        </p:spPr>
        <p:txBody>
          <a:bodyPr/>
          <a:lstStyle/>
          <a:p>
            <a:r>
              <a:rPr lang="es-ES" dirty="0"/>
              <a:t>FLUVIK. JUEGO DE MESA COLABORATIVO. 3º-4º PRIMARIA. 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E921092-8613-1D94-B7A7-F89DEF2BF19A}"/>
              </a:ext>
            </a:extLst>
          </p:cNvPr>
          <p:cNvSpPr txBox="1"/>
          <p:nvPr/>
        </p:nvSpPr>
        <p:spPr>
          <a:xfrm>
            <a:off x="1619672" y="843558"/>
            <a:ext cx="6696744" cy="4017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La actividad está diseñada como un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juego de mesa de gran formato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 Se divide a la clase en 2 grupos para la realización del taller.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Precedido de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introducción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(se requiere pantalla)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Lo hemos probado también con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familias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en el Día Mundial del Agua, con buenos resultados.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 objetivo principal del juego es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devolver al río Fluvik, alterado por diferentes presiones, a un buen estado de conservación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 través de la superación de diferentes pruebas con las que todos los niños y niñas suelen estar familiarizados (mímica, dibujo o memoria).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Es un juego colaborativo (se gana si, entre los 2 equipos, consiguen devolver al río al buen estado).</a:t>
            </a:r>
          </a:p>
        </p:txBody>
      </p:sp>
    </p:spTree>
    <p:extLst>
      <p:ext uri="{BB962C8B-B14F-4D97-AF65-F5344CB8AC3E}">
        <p14:creationId xmlns:p14="http://schemas.microsoft.com/office/powerpoint/2010/main" val="2854436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760" y="195486"/>
            <a:ext cx="7595728" cy="720080"/>
          </a:xfrm>
        </p:spPr>
        <p:txBody>
          <a:bodyPr/>
          <a:lstStyle/>
          <a:p>
            <a:r>
              <a:rPr lang="es-ES" dirty="0"/>
              <a:t>FLUVIK. JUEGO DE MESA COLABORATIVO. 3º-4º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9466AC-B871-E0FB-FDCE-CDEE95F35E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6" t="1993" r="3685" b="-1"/>
          <a:stretch/>
        </p:blipFill>
        <p:spPr>
          <a:xfrm>
            <a:off x="1587500" y="1085180"/>
            <a:ext cx="3911600" cy="37908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67CB8A-3898-E6C1-1B5D-C8C965D4F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899" y="1203598"/>
            <a:ext cx="2913893" cy="34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90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8B54AC5-2B76-C099-52F0-4729DFC2A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8" t="6482" b="16170"/>
          <a:stretch/>
        </p:blipFill>
        <p:spPr>
          <a:xfrm>
            <a:off x="1979712" y="1228352"/>
            <a:ext cx="2662705" cy="288032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B8B9A30-D8A9-D15F-53ED-F339121C8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228352"/>
            <a:ext cx="2878729" cy="2936095"/>
          </a:xfrm>
          <a:prstGeom prst="rect">
            <a:avLst/>
          </a:prstGeom>
        </p:spPr>
      </p:pic>
      <p:sp>
        <p:nvSpPr>
          <p:cNvPr id="8" name="Título 7">
            <a:extLst>
              <a:ext uri="{FF2B5EF4-FFF2-40B4-BE49-F238E27FC236}">
                <a16:creationId xmlns:a16="http://schemas.microsoft.com/office/drawing/2014/main" id="{9B2761A4-1798-0846-758C-F41D94D3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760" y="195486"/>
            <a:ext cx="7595728" cy="720080"/>
          </a:xfrm>
        </p:spPr>
        <p:txBody>
          <a:bodyPr/>
          <a:lstStyle/>
          <a:p>
            <a:r>
              <a:rPr lang="es-ES" dirty="0"/>
              <a:t>FLUVIK. JUEGO DE MESA COLABORATIVO. 3º-4º PRIMARIA</a:t>
            </a:r>
          </a:p>
        </p:txBody>
      </p:sp>
    </p:spTree>
    <p:extLst>
      <p:ext uri="{BB962C8B-B14F-4D97-AF65-F5344CB8AC3E}">
        <p14:creationId xmlns:p14="http://schemas.microsoft.com/office/powerpoint/2010/main" val="2642741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51470"/>
            <a:ext cx="7211144" cy="720080"/>
          </a:xfrm>
        </p:spPr>
        <p:txBody>
          <a:bodyPr/>
          <a:lstStyle/>
          <a:p>
            <a:r>
              <a:rPr lang="es-ES" dirty="0"/>
              <a:t>INUNDACIÓN. JUEGO DE ESCAPE. 3º-4º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AE0E9E9-415F-54E0-4FF9-434BB71F290B}"/>
              </a:ext>
            </a:extLst>
          </p:cNvPr>
          <p:cNvSpPr txBox="1"/>
          <p:nvPr/>
        </p:nvSpPr>
        <p:spPr>
          <a:xfrm>
            <a:off x="1619672" y="843558"/>
            <a:ext cx="6696744" cy="381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Precedido de introducción (necesaria pantalla) y un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vídeo en el que trabajadores de la Confederación exponen el problema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un río está en alerta por desbordamiento y no funciona el SAI, la Confederación necesita ayuda de la clase para saber cuál es y alertar a la población.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 taller consiste en un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juego de escape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en el que los  alumnos/as, en grupos, deben superar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highlight>
                  <a:srgbClr val="FFFF00"/>
                </a:highlight>
                <a:latin typeface="+mn-lt"/>
              </a:rPr>
              <a:t>5/6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retos, iguales para todos los grupos, en un tiempo máximo. Al ir superando los retos obtendrán los datos necesarios para, finalmente, averiguar qué río se va a desbordar.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Aunque cada grupo debe superar los retos de forma  independiente, para conseguir descubrir el objetivo final será necesaria la colaboración de toda la clase.</a:t>
            </a:r>
          </a:p>
        </p:txBody>
      </p:sp>
    </p:spTree>
    <p:extLst>
      <p:ext uri="{BB962C8B-B14F-4D97-AF65-F5344CB8AC3E}">
        <p14:creationId xmlns:p14="http://schemas.microsoft.com/office/powerpoint/2010/main" val="2981238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195486"/>
            <a:ext cx="7211144" cy="720080"/>
          </a:xfrm>
        </p:spPr>
        <p:txBody>
          <a:bodyPr/>
          <a:lstStyle/>
          <a:p>
            <a:r>
              <a:rPr lang="es-ES" dirty="0"/>
              <a:t>INUNDACIÓN. JUEGO DE ESCAPE. 3º-4º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3495D2F-15BF-4431-E172-470586CC09AB}"/>
              </a:ext>
            </a:extLst>
          </p:cNvPr>
          <p:cNvSpPr txBox="1"/>
          <p:nvPr/>
        </p:nvSpPr>
        <p:spPr>
          <a:xfrm>
            <a:off x="3707904" y="4371950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500" dirty="0">
                <a:latin typeface="+mj-lt"/>
                <a:hlinkClick r:id="rId3"/>
              </a:rPr>
              <a:t>Taller Inundación (youtube.com)</a:t>
            </a:r>
            <a:endParaRPr lang="es-ES" sz="1500" dirty="0"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405F6C6-AF3F-ACF5-0066-7F54D18B24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21" t="17767" r="31100" b="13373"/>
          <a:stretch>
            <a:fillRect/>
          </a:stretch>
        </p:blipFill>
        <p:spPr>
          <a:xfrm>
            <a:off x="2051720" y="953852"/>
            <a:ext cx="611546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1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7">
            <a:extLst>
              <a:ext uri="{FF2B5EF4-FFF2-40B4-BE49-F238E27FC236}">
                <a16:creationId xmlns:a16="http://schemas.microsoft.com/office/drawing/2014/main" id="{3BB36026-A887-FDE5-4820-69334AB5F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254" y="267494"/>
            <a:ext cx="7211144" cy="720080"/>
          </a:xfrm>
        </p:spPr>
        <p:txBody>
          <a:bodyPr/>
          <a:lstStyle/>
          <a:p>
            <a:r>
              <a:rPr lang="es-ES" dirty="0"/>
              <a:t>Impartición de talleres en el curso </a:t>
            </a:r>
            <a:r>
              <a:rPr lang="es-ES" dirty="0">
                <a:highlight>
                  <a:srgbClr val="FFFF00"/>
                </a:highlight>
              </a:rPr>
              <a:t>2025/2026</a:t>
            </a:r>
            <a:endParaRPr lang="es-ES" sz="2400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845F256-636E-53C6-9999-95A322A172B2}"/>
              </a:ext>
            </a:extLst>
          </p:cNvPr>
          <p:cNvGraphicFramePr>
            <a:graphicFrameLocks noGrp="1"/>
          </p:cNvGraphicFramePr>
          <p:nvPr/>
        </p:nvGraphicFramePr>
        <p:xfrm>
          <a:off x="1979712" y="1707341"/>
          <a:ext cx="5811353" cy="1728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5874">
                  <a:extLst>
                    <a:ext uri="{9D8B030D-6E8A-4147-A177-3AD203B41FA5}">
                      <a16:colId xmlns:a16="http://schemas.microsoft.com/office/drawing/2014/main" val="2573693755"/>
                    </a:ext>
                  </a:extLst>
                </a:gridCol>
                <a:gridCol w="1306662">
                  <a:extLst>
                    <a:ext uri="{9D8B030D-6E8A-4147-A177-3AD203B41FA5}">
                      <a16:colId xmlns:a16="http://schemas.microsoft.com/office/drawing/2014/main" val="680414248"/>
                    </a:ext>
                  </a:extLst>
                </a:gridCol>
                <a:gridCol w="1151761">
                  <a:extLst>
                    <a:ext uri="{9D8B030D-6E8A-4147-A177-3AD203B41FA5}">
                      <a16:colId xmlns:a16="http://schemas.microsoft.com/office/drawing/2014/main" val="2631596367"/>
                    </a:ext>
                  </a:extLst>
                </a:gridCol>
                <a:gridCol w="1047056">
                  <a:extLst>
                    <a:ext uri="{9D8B030D-6E8A-4147-A177-3AD203B41FA5}">
                      <a16:colId xmlns:a16="http://schemas.microsoft.com/office/drawing/2014/main" val="2946719731"/>
                    </a:ext>
                  </a:extLst>
                </a:gridCol>
              </a:tblGrid>
              <a:tr h="826643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effectLst/>
                          <a:latin typeface="+mj-lt"/>
                        </a:rPr>
                        <a:t>Comunidad autónoma</a:t>
                      </a:r>
                      <a:endParaRPr lang="es-E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effectLst/>
                          <a:latin typeface="+mj-lt"/>
                        </a:rPr>
                        <a:t>Centros educativos</a:t>
                      </a:r>
                    </a:p>
                    <a:p>
                      <a:pPr algn="ctr"/>
                      <a:endParaRPr lang="es-E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effectLst/>
                          <a:latin typeface="+mj-lt"/>
                        </a:rPr>
                        <a:t>Talleres</a:t>
                      </a:r>
                      <a:endParaRPr lang="es-E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effectLst/>
                          <a:latin typeface="+mj-lt"/>
                        </a:rPr>
                        <a:t>Alumnos</a:t>
                      </a:r>
                      <a:endParaRPr lang="es-E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180650"/>
                  </a:ext>
                </a:extLst>
              </a:tr>
              <a:tr h="30072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  <a:latin typeface="+mj-lt"/>
                        </a:rPr>
                        <a:t>Principado de Asturias</a:t>
                      </a:r>
                      <a:endParaRPr lang="es-E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34</a:t>
                      </a:r>
                      <a:endParaRPr lang="es-ES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123</a:t>
                      </a:r>
                      <a:endParaRPr lang="es-ES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741</a:t>
                      </a:r>
                      <a:endParaRPr lang="es-ES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0945"/>
                  </a:ext>
                </a:extLst>
              </a:tr>
              <a:tr h="30072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  <a:latin typeface="+mj-lt"/>
                        </a:rPr>
                        <a:t>Cantabria</a:t>
                      </a:r>
                      <a:endParaRPr lang="es-E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33</a:t>
                      </a: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113</a:t>
                      </a:r>
                      <a:endParaRPr lang="es-ES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565</a:t>
                      </a:r>
                      <a:endParaRPr lang="es-ES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499772"/>
                  </a:ext>
                </a:extLst>
              </a:tr>
              <a:tr h="30072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44450" marR="44450" marT="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67</a:t>
                      </a:r>
                      <a:endParaRPr lang="es-ES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236</a:t>
                      </a:r>
                      <a:endParaRPr lang="es-ES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3825</a:t>
                      </a:r>
                      <a:endParaRPr lang="es-ES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2625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D86A9CBA-B441-BF21-C51A-293120A92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13469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109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51470"/>
            <a:ext cx="7211144" cy="720080"/>
          </a:xfrm>
        </p:spPr>
        <p:txBody>
          <a:bodyPr/>
          <a:lstStyle/>
          <a:p>
            <a:r>
              <a:rPr lang="es-ES" dirty="0"/>
              <a:t>INUNDACIÓN. JUEGO DE ESCAPE. 3º-4º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D2CB41-0CD1-DB51-CFBC-B7B8AFA418E4}"/>
              </a:ext>
            </a:extLst>
          </p:cNvPr>
          <p:cNvSpPr txBox="1"/>
          <p:nvPr/>
        </p:nvSpPr>
        <p:spPr>
          <a:xfrm>
            <a:off x="1907704" y="4451149"/>
            <a:ext cx="6336704" cy="640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Genially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Asturias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https://view.genial.ly/659bb6cbf0d7680013c4e5bc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  <a:p>
            <a:r>
              <a:rPr lang="es-ES" sz="14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Genially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Cantabria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https://view.genial.ly/6576df7ac390a8001417fa2c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A1AA5C6-D390-6CB4-773E-C2793018C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712" y="859752"/>
            <a:ext cx="5945914" cy="339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85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51470"/>
            <a:ext cx="7211144" cy="720080"/>
          </a:xfrm>
        </p:spPr>
        <p:txBody>
          <a:bodyPr/>
          <a:lstStyle/>
          <a:p>
            <a:r>
              <a:rPr lang="es-ES" dirty="0"/>
              <a:t>INUNDACIÓN. JUEGO DE ESCAPE. 3º-4º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83CC2B9-71D2-7186-41F3-2DC44E039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163784"/>
            <a:ext cx="2694756" cy="37692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8888AA5-BD02-D814-EE5F-FE6715E964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33" t="4466" r="2442"/>
          <a:stretch/>
        </p:blipFill>
        <p:spPr>
          <a:xfrm>
            <a:off x="4499992" y="1178766"/>
            <a:ext cx="4419600" cy="37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00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98CA7F1-93C2-417D-506C-C4A937BF54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1699918" y="1073122"/>
            <a:ext cx="2763754" cy="357986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1F099DF-05E2-C760-2D28-3801786B8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507" y="1073122"/>
            <a:ext cx="3151834" cy="3579862"/>
          </a:xfrm>
          <a:prstGeom prst="rect">
            <a:avLst/>
          </a:prstGeom>
        </p:spPr>
      </p:pic>
      <p:sp>
        <p:nvSpPr>
          <p:cNvPr id="7" name="Título 7">
            <a:extLst>
              <a:ext uri="{FF2B5EF4-FFF2-40B4-BE49-F238E27FC236}">
                <a16:creationId xmlns:a16="http://schemas.microsoft.com/office/drawing/2014/main" id="{422B0C03-AEEA-FA89-CC48-07C438B72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59420"/>
            <a:ext cx="7211144" cy="720080"/>
          </a:xfrm>
        </p:spPr>
        <p:txBody>
          <a:bodyPr/>
          <a:lstStyle/>
          <a:p>
            <a:r>
              <a:rPr lang="es-ES" dirty="0"/>
              <a:t>INUNDACIÓN. JUEGO DE ESCAPE. 3º-4º DE PRIMARIA</a:t>
            </a:r>
          </a:p>
        </p:txBody>
      </p:sp>
    </p:spTree>
    <p:extLst>
      <p:ext uri="{BB962C8B-B14F-4D97-AF65-F5344CB8AC3E}">
        <p14:creationId xmlns:p14="http://schemas.microsoft.com/office/powerpoint/2010/main" val="2173944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48C44E6-C671-33C1-439F-57CAA8A32B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7" t="1564" r="1757" b="1584"/>
          <a:stretch/>
        </p:blipFill>
        <p:spPr>
          <a:xfrm>
            <a:off x="1917700" y="1270000"/>
            <a:ext cx="3035300" cy="35052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F723457-758F-4BC5-E500-39DAB38A7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1059582"/>
            <a:ext cx="2825556" cy="3847704"/>
          </a:xfrm>
          <a:prstGeom prst="rect">
            <a:avLst/>
          </a:prstGeom>
        </p:spPr>
      </p:pic>
      <p:sp>
        <p:nvSpPr>
          <p:cNvPr id="8" name="Título 7">
            <a:extLst>
              <a:ext uri="{FF2B5EF4-FFF2-40B4-BE49-F238E27FC236}">
                <a16:creationId xmlns:a16="http://schemas.microsoft.com/office/drawing/2014/main" id="{82E4E5A7-7989-A3EC-D2E0-F7411D04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59420"/>
            <a:ext cx="7211144" cy="720080"/>
          </a:xfrm>
        </p:spPr>
        <p:txBody>
          <a:bodyPr/>
          <a:lstStyle/>
          <a:p>
            <a:r>
              <a:rPr lang="es-ES" dirty="0"/>
              <a:t>INUNDACIÓN. JUEGO DE ESCAPE. 3º-4º DE PRIMARIA</a:t>
            </a:r>
          </a:p>
        </p:txBody>
      </p:sp>
    </p:spTree>
    <p:extLst>
      <p:ext uri="{BB962C8B-B14F-4D97-AF65-F5344CB8AC3E}">
        <p14:creationId xmlns:p14="http://schemas.microsoft.com/office/powerpoint/2010/main" val="33820278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7" name="Título 7">
            <a:extLst>
              <a:ext uri="{FF2B5EF4-FFF2-40B4-BE49-F238E27FC236}">
                <a16:creationId xmlns:a16="http://schemas.microsoft.com/office/drawing/2014/main" id="{52E61B71-1DA4-F505-AEDA-74AB0895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ALERTA EN EL RÍO. JUEGO DE ESCAPE. 5º-6º DE PRIMARIA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871376-2259-06E9-4B50-0483844E76F4}"/>
              </a:ext>
            </a:extLst>
          </p:cNvPr>
          <p:cNvSpPr txBox="1"/>
          <p:nvPr/>
        </p:nvSpPr>
        <p:spPr>
          <a:xfrm>
            <a:off x="1619672" y="627534"/>
            <a:ext cx="6696744" cy="4459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Precedido de introducción (necesaria pantalla) y un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vídeo en el que trabajadores de la Confederación exponen el problema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y piden a los alumnos/as que se conviertan en Guardianes/as del río para ayudar a la Confederación.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 taller consiste en un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juego de escape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en el que  varios grupos deben superar 4 retos, iguales para todos los grupos, en un tiempo máximo. El objetivo es desactivar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4 alertas que afectan a los ríos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destrucción del bosque ribera, vertido sin depurar, ocupación de la llanura de inundación y  situación de sequía. Cada alerta se encuentra en una caja con candado y el código para abrir la siguiente se obtiene al resolver el reto.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Aunque cada grupo debe superar los retos de forma  independiente, para abrir la última caja y superar  el reto final ser necesaria la colaboración de toda la clase.</a:t>
            </a:r>
          </a:p>
        </p:txBody>
      </p:sp>
    </p:spTree>
    <p:extLst>
      <p:ext uri="{BB962C8B-B14F-4D97-AF65-F5344CB8AC3E}">
        <p14:creationId xmlns:p14="http://schemas.microsoft.com/office/powerpoint/2010/main" val="10900135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14" name="Imagen 13">
            <a:hlinkClick r:id="rId3"/>
            <a:extLst>
              <a:ext uri="{FF2B5EF4-FFF2-40B4-BE49-F238E27FC236}">
                <a16:creationId xmlns:a16="http://schemas.microsoft.com/office/drawing/2014/main" id="{817B1F5B-6C8A-5A37-561E-B3CC57074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048" y="1707654"/>
            <a:ext cx="3344000" cy="2055738"/>
          </a:xfrm>
          <a:prstGeom prst="rect">
            <a:avLst/>
          </a:prstGeom>
        </p:spPr>
      </p:pic>
      <p:sp>
        <p:nvSpPr>
          <p:cNvPr id="7" name="Título 7">
            <a:extLst>
              <a:ext uri="{FF2B5EF4-FFF2-40B4-BE49-F238E27FC236}">
                <a16:creationId xmlns:a16="http://schemas.microsoft.com/office/drawing/2014/main" id="{52E61B71-1DA4-F505-AEDA-74AB0895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ALERTA EN EL RÍO. JUEGO DE ESCAPE. 5º-6º DE PRIMARIA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7F7B5FA-A688-2E80-979C-9FAD80A97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0937" y="1419622"/>
            <a:ext cx="3343999" cy="269626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65B90D4-D1E2-7FD3-119B-60C40D7FC10C}"/>
              </a:ext>
            </a:extLst>
          </p:cNvPr>
          <p:cNvSpPr txBox="1"/>
          <p:nvPr/>
        </p:nvSpPr>
        <p:spPr>
          <a:xfrm>
            <a:off x="1495872" y="406860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Taller Alerta en el río (youtube.com)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69732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5C02DF3-B671-F3FA-956B-A91C73FE5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048" y="524464"/>
            <a:ext cx="4588296" cy="4567566"/>
          </a:xfrm>
          <a:prstGeom prst="rect">
            <a:avLst/>
          </a:prstGeom>
        </p:spPr>
      </p:pic>
      <p:sp>
        <p:nvSpPr>
          <p:cNvPr id="7" name="Título 7">
            <a:extLst>
              <a:ext uri="{FF2B5EF4-FFF2-40B4-BE49-F238E27FC236}">
                <a16:creationId xmlns:a16="http://schemas.microsoft.com/office/drawing/2014/main" id="{52E61B71-1DA4-F505-AEDA-74AB0895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ALERTA EN EL RÍO. JUEGO DE ESCAPE. 5º-6º DE PRIMARIA</a:t>
            </a:r>
          </a:p>
        </p:txBody>
      </p:sp>
    </p:spTree>
    <p:extLst>
      <p:ext uri="{BB962C8B-B14F-4D97-AF65-F5344CB8AC3E}">
        <p14:creationId xmlns:p14="http://schemas.microsoft.com/office/powerpoint/2010/main" val="1658573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F8860B7-9ABF-C7F3-63ED-49575E4D1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99" y="1568895"/>
            <a:ext cx="3225141" cy="24277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A360115-65F1-A95C-9A13-2A30D0184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591" y="1059582"/>
            <a:ext cx="2821833" cy="3703340"/>
          </a:xfrm>
          <a:prstGeom prst="rect">
            <a:avLst/>
          </a:prstGeom>
        </p:spPr>
      </p:pic>
      <p:sp>
        <p:nvSpPr>
          <p:cNvPr id="11" name="Título 7">
            <a:extLst>
              <a:ext uri="{FF2B5EF4-FFF2-40B4-BE49-F238E27FC236}">
                <a16:creationId xmlns:a16="http://schemas.microsoft.com/office/drawing/2014/main" id="{CCD54F52-C3B2-CAB7-5B06-C9DC42FEB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ALERTA EN EL RÍO. JUEGO DE ESCAPE. 5º-6º DE PRIMARIA</a:t>
            </a:r>
          </a:p>
        </p:txBody>
      </p:sp>
    </p:spTree>
    <p:extLst>
      <p:ext uri="{BB962C8B-B14F-4D97-AF65-F5344CB8AC3E}">
        <p14:creationId xmlns:p14="http://schemas.microsoft.com/office/powerpoint/2010/main" val="24016811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EL INGENIO DEL AGUA. 5º-6º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E8338B-202C-A4E3-F997-8723FFE360F6}"/>
              </a:ext>
            </a:extLst>
          </p:cNvPr>
          <p:cNvSpPr txBox="1"/>
          <p:nvPr/>
        </p:nvSpPr>
        <p:spPr>
          <a:xfrm>
            <a:off x="1550132" y="717632"/>
            <a:ext cx="7342348" cy="4238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Este taller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combina los juegos de construcción con los juegos tipo quiz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 alumnado, dividido en 2 o 3 equipos, deberá construir, dirigido por los/as educadores/as, la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maqueta de un río afectado por varias presiones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que generan impactos en el ecosistema.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Una vez construida la maqueta comienza un juego de preguntas y respuestas con el que cada equipo podrá obtener gotas de agua que puede intercambiar por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elementos o acciones que mejoren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 estado de conservación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del ecosistema fluvial. También pueden conseguir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expertos/as, de varias profesiones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para garantizar la conservación del ecosistema.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Aunque cada grupo deberá gestionar los problemas que afectan a su maqueta, todos los equipos deberán colaborar en la resolución de un problema común. Para ello se les asignará, al comienzo del juego, una misión secreta.</a:t>
            </a:r>
          </a:p>
        </p:txBody>
      </p:sp>
    </p:spTree>
    <p:extLst>
      <p:ext uri="{BB962C8B-B14F-4D97-AF65-F5344CB8AC3E}">
        <p14:creationId xmlns:p14="http://schemas.microsoft.com/office/powerpoint/2010/main" val="604560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EL INGENIO DEL AGUA. 5º-6º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8" name="Imagen 7" descr="Imagen que contiene persona, tabla, mujer, pasto&#10;&#10;Descripción generada automáticamente">
            <a:extLst>
              <a:ext uri="{FF2B5EF4-FFF2-40B4-BE49-F238E27FC236}">
                <a16:creationId xmlns:a16="http://schemas.microsoft.com/office/drawing/2014/main" id="{C1792754-7564-874D-5D26-3BFF278CF8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65405"/>
            <a:ext cx="5267115" cy="308786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404716E-6E10-7D34-6631-768D741CA920}"/>
              </a:ext>
            </a:extLst>
          </p:cNvPr>
          <p:cNvSpPr txBox="1"/>
          <p:nvPr/>
        </p:nvSpPr>
        <p:spPr>
          <a:xfrm>
            <a:off x="1907704" y="4451149"/>
            <a:ext cx="6336704" cy="537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Ecosistema degradado: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llanura de inundación ocupada, escollera, vertido sin depurar, captación de aguas subterráneas sin control de caudales</a:t>
            </a:r>
          </a:p>
        </p:txBody>
      </p:sp>
    </p:spTree>
    <p:extLst>
      <p:ext uri="{BB962C8B-B14F-4D97-AF65-F5344CB8AC3E}">
        <p14:creationId xmlns:p14="http://schemas.microsoft.com/office/powerpoint/2010/main" val="371059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195486"/>
            <a:ext cx="7211144" cy="720080"/>
          </a:xfrm>
        </p:spPr>
        <p:txBody>
          <a:bodyPr/>
          <a:lstStyle/>
          <a:p>
            <a:r>
              <a:rPr lang="es-ES" dirty="0"/>
              <a:t>PROGRAMA GUSARAPO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69300" y="694313"/>
            <a:ext cx="6876866" cy="459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Objetivos del programa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3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lvl="0" indent="-17145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Identificar las características y la importancia de los ecosistemas fluviales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para reconocer su valor, conservarlo, mejorarlo y emprender acciones para su uso responsable.</a:t>
            </a:r>
          </a:p>
          <a:p>
            <a:pPr marL="270510" algn="just" fontAlgn="t">
              <a:lnSpc>
                <a:spcPct val="120000"/>
              </a:lnSpc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lvl="0" indent="-17145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Mostrar objetivamente el recurso hídrico como un bien escaso y frágil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tanto en el contexto global como local, </a:t>
            </a: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imprescindible para la vida y las actividades económicas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</a:t>
            </a:r>
          </a:p>
          <a:p>
            <a:pPr marL="270510">
              <a:lnSpc>
                <a:spcPct val="120000"/>
              </a:lnSpc>
            </a:pPr>
            <a:endParaRPr lang="es-ES" sz="1300" u="sng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lvl="0" indent="-17145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Conocer los usos del agua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para satisfacer las necesidades de la sociedad </a:t>
            </a: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y el ciclo urbano del agua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para comprender la relación entre los ríos, embalses y acuíferos y el uso del agua en nuestros hogares.  </a:t>
            </a:r>
          </a:p>
          <a:p>
            <a:pPr lvl="0" algn="just" fontAlgn="t">
              <a:lnSpc>
                <a:spcPct val="120000"/>
              </a:lnSpc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lvl="0" indent="-17145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Identificar las causas y consecuencias de la </a:t>
            </a: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intervención humana en los ecosistemas fluviales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para mejorar la capacidad de afrontar problemas, buscar soluciones y actuar de manera individual y cooperativa en su resolución.</a:t>
            </a:r>
          </a:p>
          <a:p>
            <a:pPr marL="44196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lvl="0" algn="just" fontAlgn="t">
              <a:lnSpc>
                <a:spcPct val="120000"/>
              </a:lnSpc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6328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EL INGENIO DEL AGUA. 5º-6º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5" name="Imagen 4" descr="Imagen que contiene niño, cuarto, tabla, joven&#10;&#10;Descripción generada automáticamente">
            <a:extLst>
              <a:ext uri="{FF2B5EF4-FFF2-40B4-BE49-F238E27FC236}">
                <a16:creationId xmlns:a16="http://schemas.microsoft.com/office/drawing/2014/main" id="{1DCA3605-9523-A9C8-C6AF-B5439A6F3B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73" b="14036"/>
          <a:stretch/>
        </p:blipFill>
        <p:spPr>
          <a:xfrm>
            <a:off x="1691680" y="1194953"/>
            <a:ext cx="6873749" cy="243803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6F53FBC-FD45-83CD-6FB2-A551783BE20B}"/>
              </a:ext>
            </a:extLst>
          </p:cNvPr>
          <p:cNvSpPr txBox="1"/>
          <p:nvPr/>
        </p:nvSpPr>
        <p:spPr>
          <a:xfrm>
            <a:off x="1672884" y="3795886"/>
            <a:ext cx="6336704" cy="110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Elementos de mejora: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eliminar escollera, implantar vegetación de ribera, construir depuradora (vertido depurado), expertos (químicos/as, agentes medioambientales, ingenieros/as, biólogos/as)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Genially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https://view.genial.ly/65e5d2ba88658d0014e279b8</a:t>
            </a: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1613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EL INGENIO DEL AGUA. 5º-6º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11" name="Imagen 10" descr="Diagrama&#10;&#10;Descripción generada automáticamente">
            <a:extLst>
              <a:ext uri="{FF2B5EF4-FFF2-40B4-BE49-F238E27FC236}">
                <a16:creationId xmlns:a16="http://schemas.microsoft.com/office/drawing/2014/main" id="{D75275D4-A1CF-4EF4-2479-75A39592C6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66" y="1347614"/>
            <a:ext cx="3488903" cy="2616678"/>
          </a:xfrm>
          <a:prstGeom prst="rect">
            <a:avLst/>
          </a:prstGeom>
        </p:spPr>
      </p:pic>
      <p:pic>
        <p:nvPicPr>
          <p:cNvPr id="13" name="Imagen 12" descr="Imagen que contiene tabla, cuarto, grupo&#10;&#10;Descripción generada automáticamente">
            <a:extLst>
              <a:ext uri="{FF2B5EF4-FFF2-40B4-BE49-F238E27FC236}">
                <a16:creationId xmlns:a16="http://schemas.microsoft.com/office/drawing/2014/main" id="{3F64C542-C621-8EF4-F4C8-CAA8B8830B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47614"/>
            <a:ext cx="3488904" cy="261667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E9E7FE8-32B1-52C4-4CC0-D98C114DF600}"/>
              </a:ext>
            </a:extLst>
          </p:cNvPr>
          <p:cNvSpPr txBox="1"/>
          <p:nvPr/>
        </p:nvSpPr>
        <p:spPr>
          <a:xfrm>
            <a:off x="1763688" y="4253272"/>
            <a:ext cx="6336704" cy="537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Pizarra para la prueba “el reto”. Manos para pedir turno para responder en los rebotes. Detalle de elementos de mejora y expertos/as</a:t>
            </a: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7932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EL INGENIO DEL AGUA. 5º-6º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8" name="Imagen 7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F73A781-6EF3-D964-4E51-3CA35CEE2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876114"/>
            <a:ext cx="3946670" cy="352839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BA04289-F0FA-BB7E-9D47-D022704FC220}"/>
              </a:ext>
            </a:extLst>
          </p:cNvPr>
          <p:cNvSpPr txBox="1"/>
          <p:nvPr/>
        </p:nvSpPr>
        <p:spPr>
          <a:xfrm>
            <a:off x="3203848" y="4515966"/>
            <a:ext cx="4412704" cy="30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Equivalencia entre gotas y acciones de mejora</a:t>
            </a: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80538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872" y="-2448"/>
            <a:ext cx="7648128" cy="720080"/>
          </a:xfrm>
        </p:spPr>
        <p:txBody>
          <a:bodyPr/>
          <a:lstStyle/>
          <a:p>
            <a:r>
              <a:rPr lang="es-ES" dirty="0"/>
              <a:t>EL INGENIO DEL AGUA. 5º-6º DE PRIMARIA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95872" y="890228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rgbClr val="FF0000"/>
              </a:solidFill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BA04289-F0FA-BB7E-9D47-D022704FC220}"/>
              </a:ext>
            </a:extLst>
          </p:cNvPr>
          <p:cNvSpPr txBox="1"/>
          <p:nvPr/>
        </p:nvSpPr>
        <p:spPr>
          <a:xfrm>
            <a:off x="2175811" y="4458876"/>
            <a:ext cx="6288250" cy="30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Maqueta para la misión secreta final: construcción de paso para peces</a:t>
            </a:r>
            <a:endParaRPr lang="es-ES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Imagen 4" descr="Una mesa con alimentos&#10;&#10;Descripción generada automáticamente con confianza media">
            <a:extLst>
              <a:ext uri="{FF2B5EF4-FFF2-40B4-BE49-F238E27FC236}">
                <a16:creationId xmlns:a16="http://schemas.microsoft.com/office/drawing/2014/main" id="{CAB37DAF-B3F1-3668-F7A2-79F02F1898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627534"/>
            <a:ext cx="5856203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64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516633"/>
            <a:ext cx="7211144" cy="542949"/>
          </a:xfrm>
        </p:spPr>
        <p:txBody>
          <a:bodyPr/>
          <a:lstStyle/>
          <a:p>
            <a:r>
              <a:rPr lang="es-ES" dirty="0"/>
              <a:t>PLAFAFORMA GAMIFICADA </a:t>
            </a:r>
            <a:r>
              <a:rPr lang="es-ES" i="1" dirty="0"/>
              <a:t>River </a:t>
            </a:r>
            <a:r>
              <a:rPr lang="es-ES" i="1" dirty="0" err="1"/>
              <a:t>Game</a:t>
            </a:r>
            <a:r>
              <a:rPr lang="es-ES" i="1" dirty="0"/>
              <a:t>: con la restauración de ríos </a:t>
            </a:r>
            <a:r>
              <a:rPr lang="es-ES" i="1" strike="sngStrike" dirty="0"/>
              <a:t>no</a:t>
            </a:r>
            <a:r>
              <a:rPr lang="es-ES" i="1" dirty="0"/>
              <a:t> se juega 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47664" y="915567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2 CuadroTexto">
            <a:extLst>
              <a:ext uri="{FF2B5EF4-FFF2-40B4-BE49-F238E27FC236}">
                <a16:creationId xmlns:a16="http://schemas.microsoft.com/office/drawing/2014/main" id="{EC4DDAFA-C6CC-B559-DD78-D1662D745F66}"/>
              </a:ext>
            </a:extLst>
          </p:cNvPr>
          <p:cNvSpPr txBox="1"/>
          <p:nvPr/>
        </p:nvSpPr>
        <p:spPr>
          <a:xfrm>
            <a:off x="1547664" y="1131590"/>
            <a:ext cx="7211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dirty="0">
                <a:hlinkClick r:id="rId3"/>
              </a:rPr>
              <a:t>Educantabrico</a:t>
            </a:r>
            <a:endParaRPr lang="es-ES" dirty="0"/>
          </a:p>
          <a:p>
            <a:pPr lvl="0" algn="just"/>
            <a:endParaRPr lang="es-ES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Los colegios se inscribirán por clases y, jugando a diferentes minijuegos, obtendrán puntos que transformarán en mejoras del ecosistema.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lvl="0" algn="just"/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D6D2EF3-CAA9-268F-D49D-848421DAA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2884161"/>
            <a:ext cx="4770125" cy="208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239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20031"/>
            <a:ext cx="7211144" cy="542949"/>
          </a:xfrm>
        </p:spPr>
        <p:txBody>
          <a:bodyPr/>
          <a:lstStyle/>
          <a:p>
            <a:r>
              <a:rPr lang="es-ES" dirty="0"/>
              <a:t>PLAFAFORMA GAMIFICADA: estado inicial del río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47664" y="915567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2 CuadroTexto">
            <a:extLst>
              <a:ext uri="{FF2B5EF4-FFF2-40B4-BE49-F238E27FC236}">
                <a16:creationId xmlns:a16="http://schemas.microsoft.com/office/drawing/2014/main" id="{EC4DDAFA-C6CC-B559-DD78-D1662D745F66}"/>
              </a:ext>
            </a:extLst>
          </p:cNvPr>
          <p:cNvSpPr txBox="1"/>
          <p:nvPr/>
        </p:nvSpPr>
        <p:spPr>
          <a:xfrm>
            <a:off x="1574101" y="1596445"/>
            <a:ext cx="7211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lvl="0" algn="just"/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3162AB1-407D-40A4-D539-72E353B47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092" y="828547"/>
            <a:ext cx="7248595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956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20031"/>
            <a:ext cx="7211144" cy="542949"/>
          </a:xfrm>
        </p:spPr>
        <p:txBody>
          <a:bodyPr/>
          <a:lstStyle/>
          <a:p>
            <a:r>
              <a:rPr lang="es-ES" dirty="0"/>
              <a:t>PLAFAFORMA GAMIFICADA: estado final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47664" y="915567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2 CuadroTexto">
            <a:extLst>
              <a:ext uri="{FF2B5EF4-FFF2-40B4-BE49-F238E27FC236}">
                <a16:creationId xmlns:a16="http://schemas.microsoft.com/office/drawing/2014/main" id="{EC4DDAFA-C6CC-B559-DD78-D1662D745F66}"/>
              </a:ext>
            </a:extLst>
          </p:cNvPr>
          <p:cNvSpPr txBox="1"/>
          <p:nvPr/>
        </p:nvSpPr>
        <p:spPr>
          <a:xfrm>
            <a:off x="1574101" y="1596445"/>
            <a:ext cx="7211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lvl="0" algn="just"/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4A0A55-8374-AA75-01DF-3955C1B88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114" y="776418"/>
            <a:ext cx="7310366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595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Rectángulo"/>
          <p:cNvSpPr>
            <a:spLocks noChangeArrowheads="1"/>
          </p:cNvSpPr>
          <p:nvPr/>
        </p:nvSpPr>
        <p:spPr bwMode="auto">
          <a:xfrm>
            <a:off x="755576" y="1344191"/>
            <a:ext cx="619268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s-ES" sz="1600" i="1" dirty="0">
              <a:solidFill>
                <a:schemeClr val="bg1"/>
              </a:solidFill>
              <a:latin typeface="+mn-lt"/>
            </a:endParaRPr>
          </a:p>
          <a:p>
            <a:pPr algn="just"/>
            <a:endParaRPr lang="es-ES" sz="1400" i="1" dirty="0">
              <a:solidFill>
                <a:schemeClr val="bg1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chemeClr val="bg1"/>
                </a:solidFill>
                <a:latin typeface="+mn-lt"/>
              </a:rPr>
              <a:t>Consejería de Educación de Cantabria </a:t>
            </a:r>
          </a:p>
          <a:p>
            <a:pPr algn="just"/>
            <a:endParaRPr lang="es-ES" b="1" dirty="0">
              <a:solidFill>
                <a:schemeClr val="bg1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chemeClr val="bg1"/>
                </a:solidFill>
                <a:latin typeface="+mn-lt"/>
              </a:rPr>
              <a:t>Centro de Investigación del Medio Ambiente de Cantabria. </a:t>
            </a:r>
          </a:p>
          <a:p>
            <a:pPr algn="just"/>
            <a:endParaRPr lang="es-ES" b="1" dirty="0">
              <a:solidFill>
                <a:schemeClr val="bg1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chemeClr val="bg1"/>
                </a:solidFill>
                <a:latin typeface="+mn-lt"/>
              </a:rPr>
              <a:t>Naturea Cantabria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ES" b="1" dirty="0">
              <a:solidFill>
                <a:schemeClr val="bg1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chemeClr val="bg1"/>
                </a:solidFill>
                <a:latin typeface="+mn-lt"/>
              </a:rPr>
              <a:t>Red Natural de Asturias (RENA)</a:t>
            </a:r>
            <a:endParaRPr lang="es-ES" dirty="0">
              <a:solidFill>
                <a:schemeClr val="bg1"/>
              </a:solidFill>
              <a:latin typeface="+mn-lt"/>
            </a:endParaRPr>
          </a:p>
          <a:p>
            <a:pPr algn="just"/>
            <a:endParaRPr lang="es-ES" sz="1400" i="1" dirty="0">
              <a:solidFill>
                <a:schemeClr val="bg1"/>
              </a:solidFill>
              <a:latin typeface="+mn-lt"/>
            </a:endParaRPr>
          </a:p>
          <a:p>
            <a:pPr algn="just"/>
            <a:endParaRPr lang="es-ES" sz="1200" i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algn="just"/>
            <a:endParaRPr lang="es-ES" sz="1200" i="1" dirty="0">
              <a:solidFill>
                <a:schemeClr val="bg1"/>
              </a:solidFill>
              <a:latin typeface="+mn-lt"/>
            </a:endParaRPr>
          </a:p>
          <a:p>
            <a:pPr algn="just"/>
            <a:endParaRPr lang="es-ES" sz="1200" i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6428" y="346348"/>
            <a:ext cx="7211144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COLABORACIÓN CON OTRAS ENTIDADES HASTA 2024</a:t>
            </a:r>
            <a:br>
              <a:rPr lang="es-ES" dirty="0">
                <a:solidFill>
                  <a:schemeClr val="bg1"/>
                </a:solidFill>
              </a:rPr>
            </a:br>
            <a:endParaRPr lang="es-ES" dirty="0"/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1475656" y="591716"/>
            <a:ext cx="7187778" cy="32385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es-ES" sz="1350" b="1" dirty="0">
                <a:solidFill>
                  <a:schemeClr val="bg1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8227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8111" y="2283718"/>
            <a:ext cx="7187778" cy="857250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¡Gracias por vuestra atención!</a:t>
            </a:r>
            <a:br>
              <a:rPr lang="es-ES" dirty="0">
                <a:solidFill>
                  <a:schemeClr val="bg1"/>
                </a:solidFill>
              </a:rPr>
            </a:br>
            <a:br>
              <a:rPr lang="es-ES" dirty="0">
                <a:solidFill>
                  <a:schemeClr val="bg1"/>
                </a:solidFill>
              </a:rPr>
            </a:br>
            <a:r>
              <a:rPr lang="es-ES" sz="2000" dirty="0">
                <a:solidFill>
                  <a:schemeClr val="bg1"/>
                </a:solidFill>
              </a:rPr>
              <a:t>Unidad de apoyo a la Presidencia CH Cantábrico </a:t>
            </a:r>
            <a:br>
              <a:rPr lang="es-ES" sz="2000" dirty="0">
                <a:solidFill>
                  <a:schemeClr val="bg1"/>
                </a:solidFill>
              </a:rPr>
            </a:br>
            <a:br>
              <a:rPr lang="es-ES" sz="2000" dirty="0">
                <a:solidFill>
                  <a:schemeClr val="bg1"/>
                </a:solidFill>
              </a:rPr>
            </a:br>
            <a:r>
              <a:rPr lang="es-ES" sz="2000" b="0" dirty="0">
                <a:solidFill>
                  <a:schemeClr val="bg1"/>
                </a:solidFill>
              </a:rPr>
              <a:t>985 96 84 00 (480109 Lucía Claros|480113 Sonia Escalada) </a:t>
            </a:r>
            <a:br>
              <a:rPr lang="es-ES" sz="2000" b="0" dirty="0">
                <a:solidFill>
                  <a:schemeClr val="bg1"/>
                </a:solidFill>
              </a:rPr>
            </a:br>
            <a:r>
              <a:rPr lang="es-ES" sz="2000" b="0" dirty="0">
                <a:solidFill>
                  <a:schemeClr val="bg1"/>
                </a:solidFill>
              </a:rPr>
              <a:t> </a:t>
            </a:r>
            <a:br>
              <a:rPr lang="es-ES" sz="2000" b="0" dirty="0">
                <a:solidFill>
                  <a:schemeClr val="bg1"/>
                </a:solidFill>
              </a:rPr>
            </a:br>
            <a:r>
              <a:rPr lang="es-ES" sz="2000" b="0" dirty="0">
                <a:solidFill>
                  <a:schemeClr val="bg1"/>
                </a:solidFill>
              </a:rPr>
              <a:t>651 04 44 63 (Lucía Claros)</a:t>
            </a:r>
            <a:br>
              <a:rPr lang="es-ES" sz="2000" b="0" dirty="0">
                <a:solidFill>
                  <a:schemeClr val="bg1"/>
                </a:solidFill>
              </a:rPr>
            </a:br>
            <a:br>
              <a:rPr lang="es-ES" sz="2000" dirty="0">
                <a:solidFill>
                  <a:schemeClr val="bg1"/>
                </a:solidFill>
              </a:rPr>
            </a:br>
            <a:r>
              <a:rPr lang="es-E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educacion.ambiental@chcantabrico.es</a:t>
            </a:r>
            <a:br>
              <a:rPr lang="es-ES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1475656" y="591716"/>
            <a:ext cx="7187778" cy="32385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Font typeface="Arial" charset="0"/>
              <a:buNone/>
            </a:pPr>
            <a:endParaRPr lang="es-ES" sz="135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5" name="Imagen 4" descr="Texto&#10;&#10;Descripción generada automáticamente con confianza media">
            <a:extLst>
              <a:ext uri="{FF2B5EF4-FFF2-40B4-BE49-F238E27FC236}">
                <a16:creationId xmlns:a16="http://schemas.microsoft.com/office/drawing/2014/main" id="{1E0F60A1-D6E6-012E-5D9C-B28308E63B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55926"/>
            <a:ext cx="3180506" cy="83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56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123478"/>
            <a:ext cx="7211144" cy="720080"/>
          </a:xfrm>
        </p:spPr>
        <p:txBody>
          <a:bodyPr/>
          <a:lstStyle/>
          <a:p>
            <a:r>
              <a:rPr lang="es-ES" dirty="0"/>
              <a:t>PROGRAMA GUSARAPO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31640" y="425454"/>
            <a:ext cx="4752528" cy="461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just" fontAlgn="t">
              <a:lnSpc>
                <a:spcPct val="120000"/>
              </a:lnSpc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 </a:t>
            </a:r>
          </a:p>
          <a:p>
            <a:pPr marL="441960" indent="-17145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indent="-34290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Comprender el concepto de bien público y de Estado y el papel de las confederaciones hidrográficas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especialmente la Confederación Hidrográfica del Cantábrico, como gestores de los recursos hídricos y los ríos.   </a:t>
            </a:r>
          </a:p>
          <a:p>
            <a:pPr algn="just" fontAlgn="t">
              <a:lnSpc>
                <a:spcPct val="120000"/>
              </a:lnSpc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lvl="0" indent="-342900" algn="just" fontAlgn="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300" u="sng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Mostrar la importancia de nuestras acciones cotidianas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sobre el recurso hídrico y los ecosistemas fluviales y ofrecer a los participantes alternativas más respetuosas.</a:t>
            </a:r>
          </a:p>
          <a:p>
            <a:pPr lvl="0" algn="just" fontAlgn="t">
              <a:lnSpc>
                <a:spcPct val="120000"/>
              </a:lnSpc>
            </a:pPr>
            <a:b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Recursos disponibles en la web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 </a:t>
            </a:r>
            <a:r>
              <a:rPr lang="es-ES" sz="1200" dirty="0">
                <a:hlinkClick r:id="rId3"/>
              </a:rPr>
              <a:t>RECURSOS – Portal educativo de la Confederación Hidrográfica del Cantábrico</a:t>
            </a: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Guía para el profesorado.</a:t>
            </a:r>
          </a:p>
          <a:p>
            <a:pPr algn="just"/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Ilustraciones propias, 7 vídeos divulgativos. </a:t>
            </a: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0E29CF-C17E-1178-F82B-A1F9CB991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1005" y="997843"/>
            <a:ext cx="2182709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270ACBBE-A00C-A04F-84C5-BF9C2CE2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300" y="123478"/>
            <a:ext cx="7211144" cy="720080"/>
          </a:xfrm>
        </p:spPr>
        <p:txBody>
          <a:bodyPr/>
          <a:lstStyle/>
          <a:p>
            <a:r>
              <a:rPr lang="es-ES" dirty="0"/>
              <a:t>PROGRAMA GUSARAPO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4733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31640" y="425454"/>
            <a:ext cx="6876866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just" fontAlgn="t">
              <a:lnSpc>
                <a:spcPct val="120000"/>
              </a:lnSpc>
            </a:pPr>
            <a:r>
              <a:rPr lang="es-ES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 </a:t>
            </a:r>
            <a:br>
              <a:rPr lang="es-ES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70510" algn="just" fontAlgn="t">
              <a:lnSpc>
                <a:spcPct val="120000"/>
              </a:lnSpc>
            </a:pP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70510" algn="just" fontAlgn="t">
              <a:lnSpc>
                <a:spcPct val="120000"/>
              </a:lnSpc>
            </a:pP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Recursos disponibles que podemos compartir con otras administraciones</a:t>
            </a:r>
            <a:r>
              <a:rPr lang="es-ES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</a:t>
            </a: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Diseño de los 4 talleres, guías para su impartición, presentaciones iniciales. </a:t>
            </a:r>
          </a:p>
          <a:p>
            <a:pPr algn="just"/>
            <a:endParaRPr lang="es-ES" sz="13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Minijuegos que forman parte de la plataforma </a:t>
            </a:r>
            <a:r>
              <a:rPr lang="es-ES" sz="130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gamificada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13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River </a:t>
            </a:r>
            <a:r>
              <a:rPr lang="es-ES" sz="1300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Game</a:t>
            </a:r>
            <a:r>
              <a:rPr lang="es-ES" sz="13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 con la restauración de ríos </a:t>
            </a:r>
            <a:r>
              <a:rPr lang="es-ES" sz="1300" i="1" strike="sngStrike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no</a:t>
            </a:r>
            <a:r>
              <a:rPr lang="es-ES" sz="13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se juega</a:t>
            </a:r>
            <a:r>
              <a:rPr lang="es-ES" sz="13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 </a:t>
            </a: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239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>
            <a:extLst>
              <a:ext uri="{FF2B5EF4-FFF2-40B4-BE49-F238E27FC236}">
                <a16:creationId xmlns:a16="http://schemas.microsoft.com/office/drawing/2014/main" id="{72D6194F-10B5-DE40-B297-CC15735D583A}"/>
              </a:ext>
            </a:extLst>
          </p:cNvPr>
          <p:cNvSpPr txBox="1">
            <a:spLocks/>
          </p:cNvSpPr>
          <p:nvPr/>
        </p:nvSpPr>
        <p:spPr bwMode="auto">
          <a:xfrm>
            <a:off x="1403648" y="339502"/>
            <a:ext cx="7416824" cy="136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75000"/>
              </a:lnSpc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5"/>
                </a:solidFill>
                <a:latin typeface="Antarctican Headline Book" pitchFamily="2" charset="77"/>
              </a:rPr>
              <a:t>Web www.educantabrico.es</a:t>
            </a:r>
          </a:p>
          <a:p>
            <a:pPr fontAlgn="auto">
              <a:lnSpc>
                <a:spcPct val="75000"/>
              </a:lnSpc>
              <a:spcAft>
                <a:spcPts val="0"/>
              </a:spcAft>
              <a:defRPr/>
            </a:pPr>
            <a:endParaRPr lang="es-ES" sz="3200" b="1" dirty="0">
              <a:solidFill>
                <a:schemeClr val="accent5"/>
              </a:solidFill>
              <a:latin typeface="Antarctican Headline Book" pitchFamily="2" charset="77"/>
              <a:ea typeface="+mn-ea"/>
              <a:cs typeface="Arial" charset="0"/>
            </a:endParaRPr>
          </a:p>
          <a:p>
            <a:pPr fontAlgn="auto">
              <a:lnSpc>
                <a:spcPct val="75000"/>
              </a:lnSpc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5"/>
                </a:solidFill>
                <a:latin typeface="Antarctican Headline Book" pitchFamily="2" charset="77"/>
              </a:rPr>
              <a:t>APRENDE, EXPERIMENTA, JUEGA y RECURSOS + Inscripción a los talleres</a:t>
            </a:r>
            <a:br>
              <a:rPr lang="es-ES" sz="2400" b="1" dirty="0">
                <a:solidFill>
                  <a:schemeClr val="accent5"/>
                </a:solidFill>
                <a:latin typeface="Antarctican Headline Book" pitchFamily="2" charset="77"/>
              </a:rPr>
            </a:br>
            <a:endParaRPr lang="es-ES" sz="2400" b="1" dirty="0">
              <a:solidFill>
                <a:schemeClr val="accent5"/>
              </a:solidFill>
              <a:latin typeface="Antarctican Headline Book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803E8B-F5A1-B548-8A0A-D47DB49BA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694598"/>
            <a:ext cx="6771541" cy="322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0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30324"/>
            <a:ext cx="9443392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Menú APRENDE: </a:t>
            </a:r>
            <a:r>
              <a:rPr lang="es-ES" sz="2400" dirty="0">
                <a:solidFill>
                  <a:schemeClr val="bg1"/>
                </a:solidFill>
              </a:rPr>
              <a:t>7 bloques de contenido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B8FAE1-7F8F-D22F-F9DC-E381247C3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1591"/>
            <a:ext cx="9144000" cy="327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08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>
            <a:extLst>
              <a:ext uri="{FF2B5EF4-FFF2-40B4-BE49-F238E27FC236}">
                <a16:creationId xmlns:a16="http://schemas.microsoft.com/office/drawing/2014/main" id="{E4914B69-9017-274F-80C3-4653EEE0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58316"/>
            <a:ext cx="9443392" cy="8572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Menú APRENDE: </a:t>
            </a:r>
            <a:r>
              <a:rPr lang="es-ES" sz="2400" dirty="0">
                <a:solidFill>
                  <a:schemeClr val="bg1"/>
                </a:solidFill>
              </a:rPr>
              <a:t>ejemplo de subapartados de “LOS RÍOS”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209155-C17D-A23B-B921-3709108A08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4"/>
          <a:stretch/>
        </p:blipFill>
        <p:spPr>
          <a:xfrm>
            <a:off x="0" y="881743"/>
            <a:ext cx="9144000" cy="379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23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9315</TotalTime>
  <Words>2155</Words>
  <Application>Microsoft Office PowerPoint</Application>
  <PresentationFormat>Presentación en pantalla (16:9)</PresentationFormat>
  <Paragraphs>299</Paragraphs>
  <Slides>48</Slides>
  <Notes>47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5" baseType="lpstr">
      <vt:lpstr>Arial</vt:lpstr>
      <vt:lpstr>Calibri</vt:lpstr>
      <vt:lpstr>Symbol</vt:lpstr>
      <vt:lpstr>Wingdings</vt:lpstr>
      <vt:lpstr>Antarctican Headline Book</vt:lpstr>
      <vt:lpstr>Trebuchet MS</vt:lpstr>
      <vt:lpstr>Tema de Office</vt:lpstr>
      <vt:lpstr>Presentación de PowerPoint</vt:lpstr>
      <vt:lpstr>PROGRAMA GUSARAPO. ACTIVIDAD 2026/2027.</vt:lpstr>
      <vt:lpstr>Impartición de talleres en el curso 2025/2026</vt:lpstr>
      <vt:lpstr>PROGRAMA GUSARAPO</vt:lpstr>
      <vt:lpstr>PROGRAMA GUSARAPO</vt:lpstr>
      <vt:lpstr>PROGRAMA GUSARAPO</vt:lpstr>
      <vt:lpstr>Presentación de PowerPoint</vt:lpstr>
      <vt:lpstr>Menú APRENDE: 7 bloques de contenido</vt:lpstr>
      <vt:lpstr>Menú APRENDE: ejemplo de subapartados de “LOS RÍOS”</vt:lpstr>
      <vt:lpstr>Menú APRENDE: ejemplo de subapartados de “PLANETA AGUA”</vt:lpstr>
      <vt:lpstr>Menú EXPERIMENTA: actividades de 3 tipos (enlazan desde APRENDE)</vt:lpstr>
      <vt:lpstr>Menú JUEGA: aloja la plataforma gamificada River Game: con la restauración de ríos no se juega  + otros juegos </vt:lpstr>
      <vt:lpstr>7 vídeos divulgativos</vt:lpstr>
      <vt:lpstr>7 vídeos divulgativos (enlaces)</vt:lpstr>
      <vt:lpstr>INTRODUCCIÓN A LOS TALLERES PARA EDUCACIÓN PRIMARIA. GUIÓN MONITORES/AS </vt:lpstr>
      <vt:lpstr>EJEMPLOS DE ILUSTRACIONES PROPIAS: CICLO DEL AGUA, CUENCA HIDROGRÁFICA</vt:lpstr>
      <vt:lpstr>EJEMPLOS DE ILUSTRACIONES PROPIAS: LOS RÍOS, ¿SOLO AGUA? (PARTES DEL RÍO)</vt:lpstr>
      <vt:lpstr>EJEMPLOS DE ILUSTRACIONES PROPIAS: LOS RÍOS, ¿SOLO AGUA? (COMPONENTES DEL ECOSISTEMA FLUVIAL)</vt:lpstr>
      <vt:lpstr>EJEMPLOS DE ILUSTRACIONES PROPIAS: IMPORTANCIA  (O FUNCIONES) DE LOS RÍOS</vt:lpstr>
      <vt:lpstr>EJEMPLOS DE ILUSTRACIONES PROPIAS: IMPORTANCIA DE LA VEGETACIÓN DE RIBERA</vt:lpstr>
      <vt:lpstr>EJEMPLOS DE ILUSTRACIONES PROPIAS: DEL RÍO AL GRIFO Y DEL GRIFO AL RÍO</vt:lpstr>
      <vt:lpstr>EJEMPLOS DE ILUSTRACIONES PROPIAS: BIENES PÚBLICOS, BIENES PRIVADOS</vt:lpstr>
      <vt:lpstr>EJEMPLOS DE ILUSTRACIONES PROPIAS: ¿CÓMO PROTEGEN LAS  CONFEDERACIONES  HIDROGRÁFICAS EL AGUA Y LOS RÍOS?</vt:lpstr>
      <vt:lpstr>EJEMPLOS DE ILUSTRACIONES PROPIAS: EL AGUA QUE VES, EL AGUA QUE NO VES</vt:lpstr>
      <vt:lpstr>FLUVIK. JUEGO DE MESA COLABORATIVO. 3º-4º PRIMARIA. </vt:lpstr>
      <vt:lpstr>FLUVIK. JUEGO DE MESA COLABORATIVO. 3º-4º PRIMARIA</vt:lpstr>
      <vt:lpstr>FLUVIK. JUEGO DE MESA COLABORATIVO. 3º-4º PRIMARIA</vt:lpstr>
      <vt:lpstr>INUNDACIÓN. JUEGO DE ESCAPE. 3º-4º DE PRIMARIA</vt:lpstr>
      <vt:lpstr>INUNDACIÓN. JUEGO DE ESCAPE. 3º-4º DE PRIMARIA</vt:lpstr>
      <vt:lpstr>INUNDACIÓN. JUEGO DE ESCAPE. 3º-4º DE PRIMARIA</vt:lpstr>
      <vt:lpstr>INUNDACIÓN. JUEGO DE ESCAPE. 3º-4º DE PRIMARIA</vt:lpstr>
      <vt:lpstr>INUNDACIÓN. JUEGO DE ESCAPE. 3º-4º DE PRIMARIA</vt:lpstr>
      <vt:lpstr>INUNDACIÓN. JUEGO DE ESCAPE. 3º-4º DE PRIMARIA</vt:lpstr>
      <vt:lpstr>ALERTA EN EL RÍO. JUEGO DE ESCAPE. 5º-6º DE PRIMARIA</vt:lpstr>
      <vt:lpstr>ALERTA EN EL RÍO. JUEGO DE ESCAPE. 5º-6º DE PRIMARIA</vt:lpstr>
      <vt:lpstr>ALERTA EN EL RÍO. JUEGO DE ESCAPE. 5º-6º DE PRIMARIA</vt:lpstr>
      <vt:lpstr>ALERTA EN EL RÍO. JUEGO DE ESCAPE. 5º-6º DE PRIMARIA</vt:lpstr>
      <vt:lpstr>EL INGENIO DEL AGUA. 5º-6º DE PRIMARIA</vt:lpstr>
      <vt:lpstr>EL INGENIO DEL AGUA. 5º-6º DE PRIMARIA</vt:lpstr>
      <vt:lpstr>EL INGENIO DEL AGUA. 5º-6º DE PRIMARIA</vt:lpstr>
      <vt:lpstr>EL INGENIO DEL AGUA. 5º-6º DE PRIMARIA</vt:lpstr>
      <vt:lpstr>EL INGENIO DEL AGUA. 5º-6º DE PRIMARIA</vt:lpstr>
      <vt:lpstr>EL INGENIO DEL AGUA. 5º-6º DE PRIMARIA</vt:lpstr>
      <vt:lpstr>PLAFAFORMA GAMIFICADA River Game: con la restauración de ríos no se juega </vt:lpstr>
      <vt:lpstr>PLAFAFORMA GAMIFICADA: estado inicial del río</vt:lpstr>
      <vt:lpstr>PLAFAFORMA GAMIFICADA: estado final</vt:lpstr>
      <vt:lpstr>COLABORACIÓN CON OTRAS ENTIDADES HASTA 2024 </vt:lpstr>
      <vt:lpstr>¡Gracias por vuestra atención!  Unidad de apoyo a la Presidencia CH Cantábrico   985 96 84 00 (480109 Lucía Claros|480113 Sonia Escalada)    651 04 44 63 (Lucía Claros)  educacion.ambiental@chcantabrico.es </vt:lpstr>
    </vt:vector>
  </TitlesOfParts>
  <Company>TRAGSA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TRAGSA</dc:creator>
  <cp:lastModifiedBy>Sonia Escalada Suárez</cp:lastModifiedBy>
  <cp:revision>461</cp:revision>
  <cp:lastPrinted>2022-02-25T11:55:39Z</cp:lastPrinted>
  <dcterms:created xsi:type="dcterms:W3CDTF">2018-12-14T08:47:24Z</dcterms:created>
  <dcterms:modified xsi:type="dcterms:W3CDTF">2026-08-27T12:41:54Z</dcterms:modified>
</cp:coreProperties>
</file>