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617" r:id="rId2"/>
    <p:sldId id="689" r:id="rId3"/>
    <p:sldId id="690" r:id="rId4"/>
    <p:sldId id="569" r:id="rId5"/>
    <p:sldId id="640" r:id="rId6"/>
    <p:sldId id="688" r:id="rId7"/>
    <p:sldId id="633" r:id="rId8"/>
    <p:sldId id="627" r:id="rId9"/>
    <p:sldId id="628" r:id="rId10"/>
    <p:sldId id="629" r:id="rId11"/>
    <p:sldId id="631" r:id="rId12"/>
    <p:sldId id="636" r:id="rId13"/>
    <p:sldId id="635" r:id="rId14"/>
    <p:sldId id="639" r:id="rId15"/>
    <p:sldId id="619" r:id="rId16"/>
    <p:sldId id="632" r:id="rId17"/>
    <p:sldId id="675" r:id="rId18"/>
    <p:sldId id="674" r:id="rId19"/>
    <p:sldId id="673" r:id="rId20"/>
    <p:sldId id="676" r:id="rId21"/>
    <p:sldId id="672" r:id="rId22"/>
    <p:sldId id="620" r:id="rId23"/>
    <p:sldId id="678" r:id="rId24"/>
    <p:sldId id="677" r:id="rId25"/>
    <p:sldId id="594" r:id="rId26"/>
    <p:sldId id="671" r:id="rId27"/>
    <p:sldId id="600" r:id="rId28"/>
    <p:sldId id="598" r:id="rId29"/>
    <p:sldId id="682" r:id="rId30"/>
    <p:sldId id="680" r:id="rId31"/>
    <p:sldId id="679" r:id="rId32"/>
    <p:sldId id="606" r:id="rId33"/>
    <p:sldId id="593" r:id="rId34"/>
    <p:sldId id="645" r:id="rId35"/>
    <p:sldId id="681" r:id="rId36"/>
    <p:sldId id="591" r:id="rId37"/>
    <p:sldId id="597" r:id="rId38"/>
    <p:sldId id="643" r:id="rId39"/>
    <p:sldId id="641" r:id="rId40"/>
    <p:sldId id="642" r:id="rId41"/>
    <p:sldId id="644" r:id="rId42"/>
    <p:sldId id="683" r:id="rId43"/>
    <p:sldId id="684" r:id="rId44"/>
    <p:sldId id="685" r:id="rId45"/>
    <p:sldId id="686" r:id="rId46"/>
    <p:sldId id="687" r:id="rId47"/>
    <p:sldId id="665" r:id="rId48"/>
    <p:sldId id="610" r:id="rId49"/>
  </p:sldIdLst>
  <p:sldSz cx="9144000" cy="5143500" type="screen16x9"/>
  <p:notesSz cx="6735763" cy="9866313"/>
  <p:embeddedFontLst>
    <p:embeddedFont>
      <p:font typeface="Antarctican Headline Book" panose="020B0604020202020204" charset="0"/>
      <p:regular r:id="rId52"/>
    </p:embeddedFont>
    <p:embeddedFont>
      <p:font typeface="Trebuchet MS" panose="020B0603020202020204" pitchFamily="34" charset="0"/>
      <p:regular r:id="rId53"/>
      <p:bold r:id="rId54"/>
      <p:italic r:id="rId55"/>
      <p:boldItalic r:id="rId56"/>
    </p:embeddedFont>
  </p:embeddedFont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5738" userDrawn="1">
          <p15:clr>
            <a:srgbClr val="A4A3A4"/>
          </p15:clr>
        </p15:guide>
        <p15:guide id="3" orient="horz" pos="180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19" autoAdjust="0"/>
    <p:restoredTop sz="95606" autoAdjust="0"/>
  </p:normalViewPr>
  <p:slideViewPr>
    <p:cSldViewPr>
      <p:cViewPr varScale="1">
        <p:scale>
          <a:sx n="78" d="100"/>
          <a:sy n="78" d="100"/>
        </p:scale>
        <p:origin x="1188" y="68"/>
      </p:cViewPr>
      <p:guideLst>
        <p:guide orient="horz" pos="1620"/>
        <p:guide pos="5738"/>
        <p:guide orient="horz" pos="18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92" d="100"/>
          <a:sy n="92" d="100"/>
        </p:scale>
        <p:origin x="3248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font" Target="fonts/font4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6/11/relationships/changesInfo" Target="changesInfos/changesInfo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isco Javier Montero Ramos" userId="2387e26a-c2d3-4881-b1fd-2b4eef4f9eae" providerId="ADAL" clId="{B7104DB8-DC36-44EF-B425-58CC612D41FE}"/>
    <pc:docChg chg="modSld">
      <pc:chgData name="Francisco Javier Montero Ramos" userId="2387e26a-c2d3-4881-b1fd-2b4eef4f9eae" providerId="ADAL" clId="{B7104DB8-DC36-44EF-B425-58CC612D41FE}" dt="2026-09-18T07:57:02.774" v="4" actId="13926"/>
      <pc:docMkLst>
        <pc:docMk/>
      </pc:docMkLst>
      <pc:sldChg chg="modSp mod">
        <pc:chgData name="Francisco Javier Montero Ramos" userId="2387e26a-c2d3-4881-b1fd-2b4eef4f9eae" providerId="ADAL" clId="{B7104DB8-DC36-44EF-B425-58CC612D41FE}" dt="2026-09-18T07:57:02.774" v="4" actId="13926"/>
        <pc:sldMkLst>
          <pc:docMk/>
          <pc:sldMk cId="197109544" sldId="690"/>
        </pc:sldMkLst>
        <pc:spChg chg="mod">
          <ac:chgData name="Francisco Javier Montero Ramos" userId="2387e26a-c2d3-4881-b1fd-2b4eef4f9eae" providerId="ADAL" clId="{B7104DB8-DC36-44EF-B425-58CC612D41FE}" dt="2026-09-18T07:57:02.774" v="4" actId="13926"/>
          <ac:spMkLst>
            <pc:docMk/>
            <pc:sldMk cId="197109544" sldId="690"/>
            <ac:spMk id="2" creationId="{3BB36026-A887-FDE5-4820-69334AB5F16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s-ES" dirty="0"/>
              <a:t>PLAN DE ACTUACIÓN CHC 2019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1B3FC2C-BD47-4DDA-BA4C-481CB2CAFAAC}" type="datetimeFigureOut">
              <a:rPr lang="es-ES"/>
              <a:pPr>
                <a:defRPr/>
              </a:pPr>
              <a:t>18/09/2026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FF11754-463C-4DBB-8103-2316AED588E0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2595952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s-ES" dirty="0"/>
              <a:t>PLAN DE ACTUACIÓN CHC 2019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0DE3580-9679-4264-BD91-08806B1E7C70}" type="datetimeFigureOut">
              <a:rPr lang="es-ES"/>
              <a:pPr>
                <a:defRPr/>
              </a:pPr>
              <a:t>18/09/2026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B93E33F-1F48-4F8B-B335-394ACF61EDF2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68900193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2159894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7411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130353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21598948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38550930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7411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1303536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6547748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2723531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23274384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28409487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25905051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31149287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16512674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15460223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2853334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21942568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29774814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1340530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5541826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15967208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19465763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30230637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7905482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14712088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20057424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31043492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11833929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11124199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17970006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16462480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28956682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25327339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27505054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269341856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21482406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94254193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15423157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38541342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181509452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294915564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265000489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173615254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361232273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87042498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110589667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367744591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1 Marcador de imagen de diapositiva"/>
          <p:cNvSpPr>
            <a:spLocks noGrp="1" noRot="1" noChangeAspect="1"/>
          </p:cNvSpPr>
          <p:nvPr>
            <p:ph type="sldImg"/>
          </p:nvPr>
        </p:nvSpPr>
        <p:spPr bwMode="auto">
          <a:xfrm>
            <a:off x="79375" y="739775"/>
            <a:ext cx="6577013" cy="37004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dirty="0"/>
          </a:p>
        </p:txBody>
      </p:sp>
      <p:sp>
        <p:nvSpPr>
          <p:cNvPr id="19459" name="4 Marcador de encabezado"/>
          <p:cNvSpPr>
            <a:spLocks noGrp="1"/>
          </p:cNvSpPr>
          <p:nvPr>
            <p:ph type="hdr" sz="quarter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dirty="0">
                <a:cs typeface="Arial" charset="0"/>
              </a:rPr>
              <a:t>PLAN DE ACTUACIÓN CHC 2019</a:t>
            </a:r>
          </a:p>
        </p:txBody>
      </p:sp>
    </p:spTree>
    <p:extLst>
      <p:ext uri="{BB962C8B-B14F-4D97-AF65-F5344CB8AC3E}">
        <p14:creationId xmlns:p14="http://schemas.microsoft.com/office/powerpoint/2010/main" val="4019102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EB25CA18-4C75-914D-9EEC-2C5A9847A7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2" r="1173" b="23491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6C2309-BFF0-4235-829D-6370D2BB05A8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pic>
        <p:nvPicPr>
          <p:cNvPr id="10" name="Picture 2" descr="https://intranet.chcantabrico.es:8443/documents/20143/314826/20200911_gobierno_ministerio_chcantabrico_9x1%2C69cm.png/5e597eaf-906b-e130-0a4d-4497b542324c">
            <a:extLst>
              <a:ext uri="{FF2B5EF4-FFF2-40B4-BE49-F238E27FC236}">
                <a16:creationId xmlns:a16="http://schemas.microsoft.com/office/drawing/2014/main" id="{EB992B43-ACF6-3D45-95E4-3DA16B5804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372432"/>
            <a:ext cx="3096344" cy="58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ítulo 13">
            <a:extLst>
              <a:ext uri="{FF2B5EF4-FFF2-40B4-BE49-F238E27FC236}">
                <a16:creationId xmlns:a16="http://schemas.microsoft.com/office/drawing/2014/main" id="{08DD5889-CB8E-A94C-AD65-D07929DA64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r">
              <a:defRPr b="1">
                <a:solidFill>
                  <a:schemeClr val="accent5"/>
                </a:solidFill>
                <a:latin typeface="Antarctican Headline Book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1504B0CB-6216-D545-AFAA-7CB5939E5F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32367" y="1131890"/>
            <a:ext cx="3754437" cy="503237"/>
          </a:xfrm>
        </p:spPr>
        <p:txBody>
          <a:bodyPr/>
          <a:lstStyle>
            <a:lvl1pPr marL="0" indent="0" algn="r">
              <a:buNone/>
              <a:defRPr sz="1600"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a:defRPr>
            </a:lvl1pPr>
          </a:lstStyle>
          <a:p>
            <a:r>
              <a:rPr lang="es-ES" dirty="0"/>
              <a:t>Subtítulo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6557B30F-E9F1-0E48-92A8-9C4A923F2440}"/>
              </a:ext>
            </a:extLst>
          </p:cNvPr>
          <p:cNvSpPr/>
          <p:nvPr/>
        </p:nvSpPr>
        <p:spPr>
          <a:xfrm>
            <a:off x="0" y="0"/>
            <a:ext cx="133164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97A1CD-0419-9C43-969E-3E6726C998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</a:blip>
          <a:srcRect t="54046"/>
          <a:stretch/>
        </p:blipFill>
        <p:spPr>
          <a:xfrm rot="5400000">
            <a:off x="-1905930" y="1905930"/>
            <a:ext cx="5143500" cy="133164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1475656" y="205979"/>
            <a:ext cx="7211144" cy="857250"/>
          </a:xfrm>
        </p:spPr>
        <p:txBody>
          <a:bodyPr/>
          <a:lstStyle>
            <a:lvl1pPr algn="l">
              <a:lnSpc>
                <a:spcPct val="75000"/>
              </a:lnSpc>
              <a:spcAft>
                <a:spcPts val="0"/>
              </a:spcAft>
              <a:defRPr b="1">
                <a:solidFill>
                  <a:schemeClr val="accent5"/>
                </a:solidFill>
                <a:latin typeface="Antarctican Headline Book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475656" y="1200151"/>
            <a:ext cx="7211144" cy="3394472"/>
          </a:xfrm>
        </p:spPr>
        <p:txBody>
          <a:bodyPr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PLAN DE ACTUACIÓN CHC 2019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C216C-59F3-4C97-8049-A87C2BAC7E6E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4DE3012-FDA4-B84E-92E6-1DCBC43B7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63" y="4831285"/>
            <a:ext cx="1092714" cy="1458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6557B30F-E9F1-0E48-92A8-9C4A923F2440}"/>
              </a:ext>
            </a:extLst>
          </p:cNvPr>
          <p:cNvSpPr/>
          <p:nvPr/>
        </p:nvSpPr>
        <p:spPr>
          <a:xfrm>
            <a:off x="0" y="3363838"/>
            <a:ext cx="9144000" cy="177966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0425C97-67FB-514A-89D7-7420FEDA33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</a:blip>
          <a:srcRect t="54046" b="11520"/>
          <a:stretch/>
        </p:blipFill>
        <p:spPr>
          <a:xfrm>
            <a:off x="0" y="3369592"/>
            <a:ext cx="9144000" cy="1773908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467544" y="205979"/>
            <a:ext cx="8219256" cy="857250"/>
          </a:xfrm>
        </p:spPr>
        <p:txBody>
          <a:bodyPr/>
          <a:lstStyle>
            <a:lvl1pPr algn="l">
              <a:lnSpc>
                <a:spcPct val="75000"/>
              </a:lnSpc>
              <a:spcAft>
                <a:spcPts val="0"/>
              </a:spcAft>
              <a:defRPr b="1">
                <a:solidFill>
                  <a:schemeClr val="accent5"/>
                </a:solidFill>
                <a:latin typeface="Antarctican Headline Book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00153"/>
            <a:ext cx="8219256" cy="1587623"/>
          </a:xfrm>
        </p:spPr>
        <p:txBody>
          <a:bodyPr/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PLAN DE ACTUACIÓN CHC 2019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C216C-59F3-4C97-8049-A87C2BAC7E6E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4DE3012-FDA4-B84E-92E6-1DCBC43B7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463" y="4831285"/>
            <a:ext cx="1092714" cy="14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995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6557B30F-E9F1-0E48-92A8-9C4A923F2440}"/>
              </a:ext>
            </a:extLst>
          </p:cNvPr>
          <p:cNvSpPr/>
          <p:nvPr/>
        </p:nvSpPr>
        <p:spPr>
          <a:xfrm>
            <a:off x="0" y="0"/>
            <a:ext cx="9144000" cy="235572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56DB1F9-EFD8-D940-9C3D-2F6BA87943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20000"/>
          </a:blip>
          <a:srcRect t="54046"/>
          <a:stretch/>
        </p:blipFill>
        <p:spPr>
          <a:xfrm>
            <a:off x="0" y="-20038"/>
            <a:ext cx="9144000" cy="236736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467544" y="205979"/>
            <a:ext cx="8219256" cy="857250"/>
          </a:xfrm>
        </p:spPr>
        <p:txBody>
          <a:bodyPr/>
          <a:lstStyle>
            <a:lvl1pPr algn="l">
              <a:lnSpc>
                <a:spcPct val="75000"/>
              </a:lnSpc>
              <a:spcAft>
                <a:spcPts val="0"/>
              </a:spcAft>
              <a:defRPr b="1">
                <a:solidFill>
                  <a:schemeClr val="bg1"/>
                </a:solidFill>
                <a:latin typeface="Antarctican Headline Book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00153"/>
            <a:ext cx="8219256" cy="158762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PLAN DE ACTUACIÓN CHC 2019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C216C-59F3-4C97-8049-A87C2BAC7E6E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4DE3012-FDA4-B84E-92E6-1DCBC43B7F9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9463" y="4831285"/>
            <a:ext cx="1092714" cy="14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446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6557B30F-E9F1-0E48-92A8-9C4A923F2440}"/>
              </a:ext>
            </a:extLst>
          </p:cNvPr>
          <p:cNvSpPr/>
          <p:nvPr/>
        </p:nvSpPr>
        <p:spPr>
          <a:xfrm>
            <a:off x="0" y="0"/>
            <a:ext cx="421196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395536" y="497458"/>
            <a:ext cx="3528392" cy="857250"/>
          </a:xfrm>
        </p:spPr>
        <p:txBody>
          <a:bodyPr/>
          <a:lstStyle>
            <a:lvl1pPr algn="l">
              <a:lnSpc>
                <a:spcPct val="75000"/>
              </a:lnSpc>
              <a:spcAft>
                <a:spcPts val="0"/>
              </a:spcAft>
              <a:defRPr b="1">
                <a:solidFill>
                  <a:schemeClr val="bg1"/>
                </a:solidFill>
                <a:latin typeface="Antarctican Headline Book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1491632"/>
            <a:ext cx="3528392" cy="158762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PLAN DE ACTUACIÓN CHC 2019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C216C-59F3-4C97-8049-A87C2BAC7E6E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4DE3012-FDA4-B84E-92E6-1DCBC43B7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463" y="4831285"/>
            <a:ext cx="1092714" cy="14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577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6557B30F-E9F1-0E48-92A8-9C4A923F244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1475656" y="205979"/>
            <a:ext cx="7211144" cy="857250"/>
          </a:xfrm>
        </p:spPr>
        <p:txBody>
          <a:bodyPr/>
          <a:lstStyle>
            <a:lvl1pPr algn="l">
              <a:lnSpc>
                <a:spcPct val="75000"/>
              </a:lnSpc>
              <a:spcAft>
                <a:spcPts val="0"/>
              </a:spcAft>
              <a:defRPr b="1">
                <a:solidFill>
                  <a:schemeClr val="accent5"/>
                </a:solidFill>
                <a:latin typeface="Antarctican Headline Book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C216C-59F3-4C97-8049-A87C2BAC7E6E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4DE3012-FDA4-B84E-92E6-1DCBC43B7F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463" y="4831285"/>
            <a:ext cx="1092714" cy="14580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C4A3BD9-A31F-6541-AF8D-C4763DB02FF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-88" r="486" b="25453"/>
          <a:stretch/>
        </p:blipFill>
        <p:spPr>
          <a:xfrm>
            <a:off x="0" y="-610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944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ítulo y objeto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6557B30F-E9F1-0E48-92A8-9C4A923F2440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C4A3BD9-A31F-6541-AF8D-C4763DB02FF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50" t="1768" r="14018"/>
          <a:stretch/>
        </p:blipFill>
        <p:spPr>
          <a:xfrm>
            <a:off x="2" y="2"/>
            <a:ext cx="9143999" cy="5143499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966428" y="1262394"/>
            <a:ext cx="7211144" cy="857250"/>
          </a:xfrm>
        </p:spPr>
        <p:txBody>
          <a:bodyPr/>
          <a:lstStyle>
            <a:lvl1pPr algn="l">
              <a:lnSpc>
                <a:spcPct val="75000"/>
              </a:lnSpc>
              <a:spcAft>
                <a:spcPts val="0"/>
              </a:spcAft>
              <a:defRPr b="1">
                <a:solidFill>
                  <a:schemeClr val="bg1"/>
                </a:solidFill>
                <a:latin typeface="Antarctican Headline Book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C216C-59F3-4C97-8049-A87C2BAC7E6E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4DE3012-FDA4-B84E-92E6-1DCBC43B7F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5837" y="494277"/>
            <a:ext cx="2052326" cy="27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221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D09CB-EF25-4F87-B141-5B598BBBA704}" type="datetime1">
              <a:rPr lang="es-ES"/>
              <a:pPr>
                <a:defRPr/>
              </a:pPr>
              <a:t>18/09/2026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PLAN DE ACTUACIÓN CHC 2019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64844-AC37-4A07-89A1-DA7CD360B1A0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50B07-6EAB-413C-8DFF-BD4EEA3BEB33}" type="datetime1">
              <a:rPr lang="es-ES"/>
              <a:pPr>
                <a:defRPr/>
              </a:pPr>
              <a:t>18/09/2026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PLAN DE ACTUACIÓN CHC 2019</a:t>
            </a: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FEC10-F424-4420-99BF-13B8E27AD26D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13197-E03A-40BE-BF96-AC39110798E2}" type="datetime1">
              <a:rPr lang="es-ES"/>
              <a:pPr>
                <a:defRPr/>
              </a:pPr>
              <a:t>18/09/2026</a:t>
            </a:fld>
            <a:endParaRPr lang="es-ES" dirty="0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PLAN DE ACTUACIÓN CHC 2019</a:t>
            </a:r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F8A71-AFA1-40AE-9C94-E0D9BA5C6911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35E4E-146A-475C-9A97-5CA41CC98A05}" type="datetime1">
              <a:rPr lang="es-ES"/>
              <a:pPr>
                <a:defRPr/>
              </a:pPr>
              <a:t>18/09/2026</a:t>
            </a:fld>
            <a:endParaRPr lang="es-ES" dirty="0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PLAN DE ACTUACIÓN CHC 2019</a:t>
            </a:r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D3E7B-47A3-4C47-977B-938567F09478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D23B8-66C5-4AB0-B870-534EC7EC226A}" type="datetime1">
              <a:rPr lang="es-ES"/>
              <a:pPr>
                <a:defRPr/>
              </a:pPr>
              <a:t>18/09/2026</a:t>
            </a:fld>
            <a:endParaRPr lang="es-ES" dirty="0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PLAN DE ACTUACIÓN CHC 2019</a:t>
            </a:r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8913DE-0A21-4F9B-AA61-2AF37E2768E4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FE705-1AF0-444D-889E-48E673728B15}" type="datetime1">
              <a:rPr lang="es-ES"/>
              <a:pPr>
                <a:defRPr/>
              </a:pPr>
              <a:t>18/09/2026</a:t>
            </a:fld>
            <a:endParaRPr lang="es-ES" dirty="0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/>
              <a:t>PLAN DE ACTUACIÓN CHC 2019</a:t>
            </a:r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F245F-5710-4F30-9E0D-9C3F1F66F57A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47E39-63B9-46AD-85D7-7BD249714936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4FAA5-4C51-4FEE-B874-F55C670C562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201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3AAF481-F6A3-4622-AC54-1D4169F33915}" type="datetime1">
              <a:rPr lang="es-ES"/>
              <a:pPr>
                <a:defRPr/>
              </a:pPr>
              <a:t>18/09/2026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s-ES" dirty="0"/>
              <a:t>PLAN DE ACTUACIÓN CHC 2019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2AD82FD-5E4B-4E7A-B1D6-D40A9054291E}" type="slidenum">
              <a:rPr lang="es-ES"/>
              <a:pPr>
                <a:defRPr/>
              </a:pPr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61" r:id="rId3"/>
    <p:sldLayoutId id="2147483663" r:id="rId4"/>
    <p:sldLayoutId id="2147483662" r:id="rId5"/>
    <p:sldLayoutId id="2147483660" r:id="rId6"/>
    <p:sldLayoutId id="2147483664" r:id="rId7"/>
    <p:sldLayoutId id="2147483657" r:id="rId8"/>
    <p:sldLayoutId id="2147483656" r:id="rId9"/>
    <p:sldLayoutId id="2147483655" r:id="rId10"/>
    <p:sldLayoutId id="2147483654" r:id="rId11"/>
    <p:sldLayoutId id="2147483653" r:id="rId12"/>
    <p:sldLayoutId id="2147483652" r:id="rId13"/>
    <p:sldLayoutId id="2147483665" r:id="rId14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itchFamily="34" charset="0"/>
        </a:defRPr>
      </a:lvl9pPr>
    </p:titleStyle>
    <p:bodyStyle>
      <a:lvl1pPr marL="257175" indent="-257175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ntabrico.es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ntabrico.es/recurso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WdYzhEmnNrg&amp;feature=youtu.be" TargetMode="External"/><Relationship Id="rId3" Type="http://schemas.openxmlformats.org/officeDocument/2006/relationships/hyperlink" Target="https://www.youtube.com/watch?v=E_IozHplFOA" TargetMode="External"/><Relationship Id="rId7" Type="http://schemas.openxmlformats.org/officeDocument/2006/relationships/hyperlink" Target="https://www.youtube.com/watch?v=MTWx2eVJDIU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youtube.com/watch?v=_v7_HgbjEYw" TargetMode="External"/><Relationship Id="rId5" Type="http://schemas.openxmlformats.org/officeDocument/2006/relationships/hyperlink" Target="https://www.youtube.com/watch?v=firesOrWIEA" TargetMode="External"/><Relationship Id="rId4" Type="http://schemas.openxmlformats.org/officeDocument/2006/relationships/hyperlink" Target="https://www.youtube.com/watch?v=dg3WpZn-dGo&amp;feature=youtu.be" TargetMode="External"/><Relationship Id="rId9" Type="http://schemas.openxmlformats.org/officeDocument/2006/relationships/hyperlink" Target="https://www.youtube.com/watch?v=mnunF9NbJSA&amp;feature=youtu.be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DxNrPtEXVI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view.genial.ly/659bb6cbf0d7680013c4e5bc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hyperlink" Target="https://view.genial.ly/6576df7ac390a8001417fa2c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EQ-9tzHetk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iew.genial.ly/65e5d2ba88658d0014e279b8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juego.educantabrico.es/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mailto:ua.presidencia@chcantabrico.es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20349"/>
          <a:stretch/>
        </p:blipFill>
        <p:spPr>
          <a:xfrm>
            <a:off x="-1" y="0"/>
            <a:ext cx="9144001" cy="514894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t="91017"/>
          <a:stretch/>
        </p:blipFill>
        <p:spPr>
          <a:xfrm>
            <a:off x="-1" y="4583365"/>
            <a:ext cx="9144001" cy="58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590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9300" y="51470"/>
            <a:ext cx="7211144" cy="720080"/>
          </a:xfrm>
        </p:spPr>
        <p:txBody>
          <a:bodyPr/>
          <a:lstStyle/>
          <a:p>
            <a:r>
              <a:rPr lang="es-ES" dirty="0"/>
              <a:t>PROGRAMA GUSARAPO. ACTIVIDAD 2026/2027.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547664" y="412203"/>
            <a:ext cx="6876866" cy="4428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510" algn="just" fontAlgn="t">
              <a:lnSpc>
                <a:spcPct val="120000"/>
              </a:lnSpc>
            </a:pP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 </a:t>
            </a:r>
            <a:endParaRPr lang="es-ES" sz="1600" b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Programa para escolares (Educación Primaria)</a:t>
            </a:r>
            <a:endParaRPr lang="es-ES" sz="16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just"/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400" b="1" dirty="0">
                <a:solidFill>
                  <a:schemeClr val="accent5"/>
                </a:solidFill>
                <a:latin typeface="+mn-lt"/>
                <a:ea typeface="+mj-ea"/>
                <a:cs typeface="+mj-cs"/>
              </a:rPr>
              <a:t>Impartición de 4 talleres de aprendizaje basado en el juego y una guía para el profesorado.</a:t>
            </a:r>
            <a:r>
              <a:rPr lang="es-ES" sz="13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Los talleres están dirigidos a alumnos de 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+mj-ea"/>
                <a:cs typeface="+mj-cs"/>
              </a:rPr>
              <a:t>3º y 4º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(talleres </a:t>
            </a:r>
            <a:r>
              <a:rPr lang="es-ES" sz="1400" i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Fluvik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e </a:t>
            </a:r>
            <a:r>
              <a:rPr lang="es-ES" sz="1400" i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Inundación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) y de 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+mj-ea"/>
                <a:cs typeface="+mj-cs"/>
              </a:rPr>
              <a:t>5º y 6º 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(talleres </a:t>
            </a:r>
            <a:r>
              <a:rPr lang="es-ES" sz="1400" i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Alerta en el río 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e </a:t>
            </a:r>
            <a:r>
              <a:rPr lang="es-ES" sz="1400" i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Ingenio del agua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) de Primaria de colegios de Galicia (cuenca del río </a:t>
            </a:r>
            <a:r>
              <a:rPr lang="es-ES" sz="14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Eo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, en Lugo), Principado de Asturias, las cuencas cantábricas de Cantabria (gestionadas por la CH Cantábrico) así como en los municipios de Villasana de Mena (Burgos) y Posada de </a:t>
            </a:r>
            <a:r>
              <a:rPr lang="es-ES" sz="14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Valdeón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(León). Los talleres se imparten en los colegios (clase o patio). </a:t>
            </a:r>
            <a:endParaRPr lang="es-ES" sz="13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just"/>
            <a:endParaRPr lang="es-ES" sz="13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400" b="1" dirty="0">
                <a:solidFill>
                  <a:schemeClr val="accent5"/>
                </a:solidFill>
                <a:latin typeface="+mn-lt"/>
                <a:ea typeface="+mj-ea"/>
                <a:cs typeface="+mj-cs"/>
              </a:rPr>
              <a:t>Web </a:t>
            </a:r>
            <a:r>
              <a:rPr lang="es-ES" sz="1400" b="1" dirty="0">
                <a:solidFill>
                  <a:schemeClr val="accent5"/>
                </a:solidFill>
                <a:latin typeface="+mn-lt"/>
                <a:ea typeface="+mj-ea"/>
                <a:cs typeface="+mj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www.educantabrico.es</a:t>
            </a:r>
            <a:r>
              <a:rPr lang="es-ES" sz="13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, con contenido, ilustraciones y vídeos divulgativos propios, además de minijuegos y acceso a la plataforma </a:t>
            </a:r>
            <a:r>
              <a:rPr lang="es-ES" sz="13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gamificada</a:t>
            </a:r>
            <a:r>
              <a:rPr lang="es-ES" sz="13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  <a:r>
              <a:rPr lang="es-ES" sz="1300" i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River </a:t>
            </a:r>
            <a:r>
              <a:rPr lang="es-ES" sz="1300" i="1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Game</a:t>
            </a:r>
            <a:r>
              <a:rPr lang="es-ES" sz="1300" i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: con la restauración de ríos </a:t>
            </a:r>
            <a:r>
              <a:rPr lang="es-ES" sz="1300" i="1" strike="sngStrike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no</a:t>
            </a:r>
            <a:r>
              <a:rPr lang="es-ES" sz="1300" i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se juega</a:t>
            </a:r>
            <a:r>
              <a:rPr lang="es-ES" sz="13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sz="13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sz="13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just"/>
            <a:r>
              <a:rPr lang="es-ES" sz="1600" b="1" dirty="0">
                <a:solidFill>
                  <a:schemeClr val="accent5"/>
                </a:solidFill>
                <a:latin typeface="Antarctican Headline Book" pitchFamily="2" charset="77"/>
              </a:rPr>
              <a:t>        APRENDE, EXPERIMENTA, JUEGA y RECURSOS </a:t>
            </a:r>
          </a:p>
          <a:p>
            <a:pPr algn="just"/>
            <a:r>
              <a:rPr lang="es-ES" sz="1600" b="1" dirty="0">
                <a:solidFill>
                  <a:schemeClr val="accent5"/>
                </a:solidFill>
                <a:latin typeface="Antarctican Headline Book" pitchFamily="2" charset="77"/>
              </a:rPr>
              <a:t>                                     +</a:t>
            </a:r>
          </a:p>
          <a:p>
            <a:pPr algn="just"/>
            <a:r>
              <a:rPr lang="es-ES" sz="1600" b="1" dirty="0">
                <a:solidFill>
                  <a:schemeClr val="accent5"/>
                </a:solidFill>
                <a:latin typeface="Antarctican Headline Book" pitchFamily="2" charset="77"/>
              </a:rPr>
              <a:t>                   Inscripción a los talleres</a:t>
            </a:r>
            <a:endParaRPr lang="es-ES" sz="16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9FBCEBC-2E18-C141-BE1F-3413E6C85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064" y="3435846"/>
            <a:ext cx="3188485" cy="1517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17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7">
            <a:extLst>
              <a:ext uri="{FF2B5EF4-FFF2-40B4-BE49-F238E27FC236}">
                <a16:creationId xmlns:a16="http://schemas.microsoft.com/office/drawing/2014/main" id="{3BB36026-A887-FDE5-4820-69334AB5F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8254" y="267494"/>
            <a:ext cx="7211144" cy="720080"/>
          </a:xfrm>
        </p:spPr>
        <p:txBody>
          <a:bodyPr/>
          <a:lstStyle/>
          <a:p>
            <a:r>
              <a:rPr lang="es-ES" dirty="0"/>
              <a:t>Impartición de talleres en el curso 2026/2027</a:t>
            </a:r>
            <a:endParaRPr lang="es-ES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3845F256-636E-53C6-9999-95A322A172B2}"/>
              </a:ext>
            </a:extLst>
          </p:cNvPr>
          <p:cNvGraphicFramePr>
            <a:graphicFrameLocks noGrp="1"/>
          </p:cNvGraphicFramePr>
          <p:nvPr/>
        </p:nvGraphicFramePr>
        <p:xfrm>
          <a:off x="1979712" y="1707341"/>
          <a:ext cx="5811353" cy="17288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05874">
                  <a:extLst>
                    <a:ext uri="{9D8B030D-6E8A-4147-A177-3AD203B41FA5}">
                      <a16:colId xmlns:a16="http://schemas.microsoft.com/office/drawing/2014/main" val="2573693755"/>
                    </a:ext>
                  </a:extLst>
                </a:gridCol>
                <a:gridCol w="1306662">
                  <a:extLst>
                    <a:ext uri="{9D8B030D-6E8A-4147-A177-3AD203B41FA5}">
                      <a16:colId xmlns:a16="http://schemas.microsoft.com/office/drawing/2014/main" val="680414248"/>
                    </a:ext>
                  </a:extLst>
                </a:gridCol>
                <a:gridCol w="1151761">
                  <a:extLst>
                    <a:ext uri="{9D8B030D-6E8A-4147-A177-3AD203B41FA5}">
                      <a16:colId xmlns:a16="http://schemas.microsoft.com/office/drawing/2014/main" val="2631596367"/>
                    </a:ext>
                  </a:extLst>
                </a:gridCol>
                <a:gridCol w="1047056">
                  <a:extLst>
                    <a:ext uri="{9D8B030D-6E8A-4147-A177-3AD203B41FA5}">
                      <a16:colId xmlns:a16="http://schemas.microsoft.com/office/drawing/2014/main" val="2946719731"/>
                    </a:ext>
                  </a:extLst>
                </a:gridCol>
              </a:tblGrid>
              <a:tr h="826643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effectLst/>
                          <a:latin typeface="+mj-lt"/>
                        </a:rPr>
                        <a:t>Comunidad autónoma</a:t>
                      </a:r>
                      <a:endParaRPr lang="es-ES" sz="14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effectLst/>
                          <a:latin typeface="+mj-lt"/>
                        </a:rPr>
                        <a:t>Centros educativos</a:t>
                      </a:r>
                    </a:p>
                    <a:p>
                      <a:pPr algn="ctr"/>
                      <a:endParaRPr lang="es-ES" sz="14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effectLst/>
                          <a:latin typeface="+mj-lt"/>
                        </a:rPr>
                        <a:t>Talleres</a:t>
                      </a:r>
                      <a:endParaRPr lang="es-ES" sz="14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effectLst/>
                          <a:latin typeface="+mj-lt"/>
                        </a:rPr>
                        <a:t>Alumnos</a:t>
                      </a:r>
                      <a:endParaRPr lang="es-ES" sz="14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>
                    <a:solidFill>
                      <a:schemeClr val="accent5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6180650"/>
                  </a:ext>
                </a:extLst>
              </a:tr>
              <a:tr h="30072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dirty="0">
                          <a:effectLst/>
                          <a:latin typeface="+mj-lt"/>
                        </a:rPr>
                        <a:t>Principado de Asturias</a:t>
                      </a:r>
                      <a:endParaRPr lang="es-ES" sz="14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34</a:t>
                      </a:r>
                      <a:endParaRPr lang="es-ES" sz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123</a:t>
                      </a:r>
                      <a:endParaRPr lang="es-ES" sz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741</a:t>
                      </a:r>
                      <a:endParaRPr lang="es-ES" sz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5680945"/>
                  </a:ext>
                </a:extLst>
              </a:tr>
              <a:tr h="30072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dirty="0">
                          <a:effectLst/>
                          <a:latin typeface="+mj-lt"/>
                        </a:rPr>
                        <a:t>Cantabria</a:t>
                      </a:r>
                      <a:endParaRPr lang="es-ES" sz="1400" dirty="0"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j-lt"/>
                          <a:ea typeface="Calibri" panose="020F0502020204030204" pitchFamily="34" charset="0"/>
                        </a:rPr>
                        <a:t>33</a:t>
                      </a:r>
                    </a:p>
                  </a:txBody>
                  <a:tcPr marL="44450" marR="4445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113</a:t>
                      </a:r>
                      <a:endParaRPr lang="es-ES" sz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565</a:t>
                      </a:r>
                      <a:endParaRPr lang="es-ES" sz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499772"/>
                  </a:ext>
                </a:extLst>
              </a:tr>
              <a:tr h="30072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dirty="0">
                          <a:effectLst/>
                          <a:latin typeface="+mj-lt"/>
                        </a:rPr>
                        <a:t>Total</a:t>
                      </a:r>
                    </a:p>
                  </a:txBody>
                  <a:tcPr marL="44450" marR="44450" marT="0" marB="0" anchor="b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67</a:t>
                      </a:r>
                      <a:endParaRPr lang="es-ES" sz="1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236</a:t>
                      </a:r>
                      <a:endParaRPr lang="es-ES" sz="1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s-ES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j-lt"/>
                        </a:rPr>
                        <a:t>3825</a:t>
                      </a:r>
                      <a:endParaRPr lang="es-ES" sz="1400" b="1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j-lt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3726253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D86A9CBA-B441-BF21-C51A-293120A92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2800" y="134698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109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9300" y="195486"/>
            <a:ext cx="7211144" cy="720080"/>
          </a:xfrm>
        </p:spPr>
        <p:txBody>
          <a:bodyPr/>
          <a:lstStyle/>
          <a:p>
            <a:r>
              <a:rPr lang="es-ES" dirty="0"/>
              <a:t>PROGRAMA GUSARAPO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69300" y="694313"/>
            <a:ext cx="6876866" cy="459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14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Objetivos del programa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300" b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171450" lvl="0" indent="-171450" algn="just" fontAlgn="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ES" sz="1300" u="sng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Identificar las características y la importancia de los ecosistemas fluviales</a:t>
            </a:r>
            <a:r>
              <a:rPr lang="es-ES" sz="13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para reconocer su valor, conservarlo, mejorarlo y emprender acciones para su uso responsable.</a:t>
            </a:r>
          </a:p>
          <a:p>
            <a:pPr marL="270510" algn="just" fontAlgn="t">
              <a:lnSpc>
                <a:spcPct val="120000"/>
              </a:lnSpc>
            </a:pPr>
            <a:endParaRPr lang="es-ES" sz="13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171450" lvl="0" indent="-171450" algn="just" fontAlgn="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ES" sz="1300" u="sng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Mostrar objetivamente el recurso hídrico como un bien escaso y frágil</a:t>
            </a:r>
            <a:r>
              <a:rPr lang="es-ES" sz="13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, tanto en el contexto global como local, </a:t>
            </a:r>
            <a:r>
              <a:rPr lang="es-ES" sz="1300" u="sng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imprescindible para la vida y las actividades económicas</a:t>
            </a:r>
            <a:r>
              <a:rPr lang="es-ES" sz="13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.</a:t>
            </a:r>
          </a:p>
          <a:p>
            <a:pPr marL="270510">
              <a:lnSpc>
                <a:spcPct val="120000"/>
              </a:lnSpc>
            </a:pPr>
            <a:endParaRPr lang="es-ES" sz="1300" u="sng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171450" lvl="0" indent="-171450" algn="just" fontAlgn="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ES" sz="1300" u="sng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Conocer los usos del agua</a:t>
            </a:r>
            <a:r>
              <a:rPr lang="es-ES" sz="13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para satisfacer las necesidades de la sociedad </a:t>
            </a:r>
            <a:r>
              <a:rPr lang="es-ES" sz="1300" u="sng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y el ciclo urbano del agua</a:t>
            </a:r>
            <a:r>
              <a:rPr lang="es-ES" sz="13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, para comprender la relación entre los ríos, embalses y acuíferos y el uso del agua en nuestros hogares.  </a:t>
            </a:r>
          </a:p>
          <a:p>
            <a:pPr lvl="0" algn="just" fontAlgn="t">
              <a:lnSpc>
                <a:spcPct val="120000"/>
              </a:lnSpc>
            </a:pPr>
            <a:endParaRPr lang="es-ES" sz="13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171450" lvl="0" indent="-171450" algn="just" fontAlgn="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ES" sz="13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Identificar las causas y consecuencias de la </a:t>
            </a:r>
            <a:r>
              <a:rPr lang="es-ES" sz="1300" u="sng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intervención humana en los ecosistemas fluviales</a:t>
            </a:r>
            <a:r>
              <a:rPr lang="es-ES" sz="13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, para mejorar la capacidad de afrontar problemas, buscar soluciones y actuar de manera individual y cooperativa en su resolución.</a:t>
            </a:r>
          </a:p>
          <a:p>
            <a:pPr marL="441960" indent="-171450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es-ES" sz="13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lvl="0" algn="just" fontAlgn="t">
              <a:lnSpc>
                <a:spcPct val="120000"/>
              </a:lnSpc>
            </a:pPr>
            <a:endParaRPr lang="es-ES" sz="13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1632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9300" y="123478"/>
            <a:ext cx="7211144" cy="720080"/>
          </a:xfrm>
        </p:spPr>
        <p:txBody>
          <a:bodyPr/>
          <a:lstStyle/>
          <a:p>
            <a:r>
              <a:rPr lang="es-ES" dirty="0"/>
              <a:t>PROGRAMA GUSARAPO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331640" y="425454"/>
            <a:ext cx="4752528" cy="461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510" algn="just" fontAlgn="t">
              <a:lnSpc>
                <a:spcPct val="120000"/>
              </a:lnSpc>
            </a:pP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 </a:t>
            </a:r>
          </a:p>
          <a:p>
            <a:pPr marL="441960" indent="-171450" algn="just" fontAlgn="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es-ES" sz="13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342900" indent="-342900" algn="just" fontAlgn="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ES" sz="1300" u="sng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Comprender el concepto de bien público y de Estado y el papel de las confederaciones hidrográficas</a:t>
            </a:r>
            <a:r>
              <a:rPr lang="es-ES" sz="13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, especialmente la Confederación Hidrográfica del Cantábrico, como gestores de los recursos hídricos y los ríos.   </a:t>
            </a:r>
          </a:p>
          <a:p>
            <a:pPr algn="just" fontAlgn="t">
              <a:lnSpc>
                <a:spcPct val="120000"/>
              </a:lnSpc>
            </a:pPr>
            <a:endParaRPr lang="es-ES" sz="13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342900" lvl="0" indent="-342900" algn="just" fontAlgn="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s-ES" sz="1300" u="sng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Mostrar la importancia de nuestras acciones cotidianas</a:t>
            </a:r>
            <a:r>
              <a:rPr lang="es-ES" sz="13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sobre el recurso hídrico y los ecosistemas fluviales y ofrecer a los participantes alternativas más respetuosas.</a:t>
            </a:r>
          </a:p>
          <a:p>
            <a:pPr lvl="0" algn="just" fontAlgn="t">
              <a:lnSpc>
                <a:spcPct val="120000"/>
              </a:lnSpc>
            </a:pPr>
            <a:br>
              <a:rPr lang="es-ES" sz="1200" dirty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Recursos disponibles en la web</a:t>
            </a: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:  </a:t>
            </a:r>
            <a:r>
              <a:rPr lang="es-ES" sz="1200" dirty="0">
                <a:hlinkClick r:id="rId3"/>
              </a:rPr>
              <a:t>RECURSOS – Portal educativo de la Confederación Hidrográfica del Cantábrico</a:t>
            </a:r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3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3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Guía para el profesorado.</a:t>
            </a:r>
          </a:p>
          <a:p>
            <a:pPr algn="just"/>
            <a:endParaRPr lang="es-ES" sz="13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3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Ilustraciones propias, 7 vídeos divulgativos. </a:t>
            </a:r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20E29CF-C17E-1178-F82B-A1F9CB991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1005" y="997843"/>
            <a:ext cx="2182709" cy="314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83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9300" y="123478"/>
            <a:ext cx="7211144" cy="720080"/>
          </a:xfrm>
        </p:spPr>
        <p:txBody>
          <a:bodyPr/>
          <a:lstStyle/>
          <a:p>
            <a:r>
              <a:rPr lang="es-ES" dirty="0"/>
              <a:t>PROGRAMA GUSARAPO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331640" y="425454"/>
            <a:ext cx="6876866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510" algn="just" fontAlgn="t">
              <a:lnSpc>
                <a:spcPct val="120000"/>
              </a:lnSpc>
            </a:pP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 </a:t>
            </a:r>
            <a:br>
              <a:rPr lang="es-ES" sz="1200" dirty="0">
                <a:solidFill>
                  <a:schemeClr val="accent5">
                    <a:lumMod val="50000"/>
                  </a:schemeClr>
                </a:solidFill>
                <a:latin typeface="+mn-lt"/>
              </a:rPr>
            </a:br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270510" algn="just" fontAlgn="t">
              <a:lnSpc>
                <a:spcPct val="120000"/>
              </a:lnSpc>
            </a:pPr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270510" algn="just" fontAlgn="t">
              <a:lnSpc>
                <a:spcPct val="120000"/>
              </a:lnSpc>
            </a:pPr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Recursos disponibles que podemos compartir con otras administraciones</a:t>
            </a: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:</a:t>
            </a:r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3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3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Diseño de los 4 talleres, guías para su impartición, presentaciones iniciales. </a:t>
            </a:r>
          </a:p>
          <a:p>
            <a:pPr algn="just"/>
            <a:endParaRPr lang="es-ES" sz="13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3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Minijuegos que forman parte de la plataforma </a:t>
            </a:r>
            <a:r>
              <a:rPr lang="es-ES" sz="1300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gamificada</a:t>
            </a:r>
            <a:r>
              <a:rPr lang="es-ES" sz="13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  <a:r>
              <a:rPr lang="es-ES" sz="1300" i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River </a:t>
            </a:r>
            <a:r>
              <a:rPr lang="es-ES" sz="1300" i="1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Game</a:t>
            </a:r>
            <a:r>
              <a:rPr lang="es-ES" sz="1300" i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: con la restauración de ríos </a:t>
            </a:r>
            <a:r>
              <a:rPr lang="es-ES" sz="1300" i="1" strike="sngStrike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no</a:t>
            </a:r>
            <a:r>
              <a:rPr lang="es-ES" sz="1300" i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se juega</a:t>
            </a:r>
            <a:r>
              <a:rPr lang="es-ES" sz="13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. </a:t>
            </a:r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123904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 Título">
            <a:extLst>
              <a:ext uri="{FF2B5EF4-FFF2-40B4-BE49-F238E27FC236}">
                <a16:creationId xmlns:a16="http://schemas.microsoft.com/office/drawing/2014/main" id="{72D6194F-10B5-DE40-B297-CC15735D583A}"/>
              </a:ext>
            </a:extLst>
          </p:cNvPr>
          <p:cNvSpPr txBox="1">
            <a:spLocks/>
          </p:cNvSpPr>
          <p:nvPr/>
        </p:nvSpPr>
        <p:spPr bwMode="auto">
          <a:xfrm>
            <a:off x="1403648" y="339502"/>
            <a:ext cx="7416824" cy="136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5pPr>
            <a:lvl6pPr marL="3429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6pPr>
            <a:lvl7pPr marL="6858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7pPr>
            <a:lvl8pPr marL="10287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8pPr>
            <a:lvl9pPr marL="1371600" algn="ctr" rtl="0" fontAlgn="base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auto">
              <a:lnSpc>
                <a:spcPct val="75000"/>
              </a:lnSpc>
              <a:spcAft>
                <a:spcPts val="0"/>
              </a:spcAft>
              <a:defRPr/>
            </a:pPr>
            <a:r>
              <a:rPr lang="es-ES" sz="3200" b="1" dirty="0">
                <a:solidFill>
                  <a:schemeClr val="accent5"/>
                </a:solidFill>
                <a:latin typeface="Antarctican Headline Book" pitchFamily="2" charset="77"/>
              </a:rPr>
              <a:t>Web www.educantabrico.es</a:t>
            </a:r>
          </a:p>
          <a:p>
            <a:pPr fontAlgn="auto">
              <a:lnSpc>
                <a:spcPct val="75000"/>
              </a:lnSpc>
              <a:spcAft>
                <a:spcPts val="0"/>
              </a:spcAft>
              <a:defRPr/>
            </a:pPr>
            <a:endParaRPr lang="es-ES" sz="3200" b="1" dirty="0">
              <a:solidFill>
                <a:schemeClr val="accent5"/>
              </a:solidFill>
              <a:latin typeface="Antarctican Headline Book" pitchFamily="2" charset="77"/>
              <a:ea typeface="+mn-ea"/>
              <a:cs typeface="Arial" charset="0"/>
            </a:endParaRPr>
          </a:p>
          <a:p>
            <a:pPr fontAlgn="auto">
              <a:lnSpc>
                <a:spcPct val="75000"/>
              </a:lnSpc>
              <a:spcAft>
                <a:spcPts val="0"/>
              </a:spcAft>
              <a:defRPr/>
            </a:pPr>
            <a:r>
              <a:rPr lang="es-ES" sz="2400" b="1" dirty="0">
                <a:solidFill>
                  <a:schemeClr val="accent5"/>
                </a:solidFill>
                <a:latin typeface="Antarctican Headline Book" pitchFamily="2" charset="77"/>
              </a:rPr>
              <a:t>APRENDE, EXPERIMENTA, JUEGA y RECURSOS + Inscripción a los talleres</a:t>
            </a:r>
            <a:br>
              <a:rPr lang="es-ES" sz="2400" b="1" dirty="0">
                <a:solidFill>
                  <a:schemeClr val="accent5"/>
                </a:solidFill>
                <a:latin typeface="Antarctican Headline Book" pitchFamily="2" charset="77"/>
              </a:rPr>
            </a:br>
            <a:endParaRPr lang="es-ES" sz="2400" b="1" dirty="0">
              <a:solidFill>
                <a:schemeClr val="accent5"/>
              </a:solidFill>
              <a:latin typeface="Antarctican Headline Book" pitchFamily="2" charset="77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C803E8B-F5A1-B548-8A0A-D47DB49BA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688" y="1694598"/>
            <a:ext cx="6771541" cy="322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600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E4914B69-9017-274F-80C3-4653EEE06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30324"/>
            <a:ext cx="9443392" cy="857250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Menú APRENDE: </a:t>
            </a:r>
            <a:r>
              <a:rPr lang="es-ES" sz="2400" dirty="0">
                <a:solidFill>
                  <a:schemeClr val="bg1"/>
                </a:solidFill>
              </a:rPr>
              <a:t>7 bloques de contenido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9B8FAE1-7F8F-D22F-F9DC-E381247C3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31591"/>
            <a:ext cx="9144000" cy="327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508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E4914B69-9017-274F-80C3-4653EEE06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58316"/>
            <a:ext cx="9443392" cy="857250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Menú APRENDE: </a:t>
            </a:r>
            <a:r>
              <a:rPr lang="es-ES" sz="2400" dirty="0">
                <a:solidFill>
                  <a:schemeClr val="bg1"/>
                </a:solidFill>
              </a:rPr>
              <a:t>ejemplo de subapartados de “LOS RÍOS”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7209155-C17D-A23B-B921-3709108A08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04"/>
          <a:stretch/>
        </p:blipFill>
        <p:spPr>
          <a:xfrm>
            <a:off x="0" y="881743"/>
            <a:ext cx="9144000" cy="3797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723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E4914B69-9017-274F-80C3-4653EEE06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58316"/>
            <a:ext cx="9443392" cy="857250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Menú APRENDE: </a:t>
            </a:r>
            <a:r>
              <a:rPr lang="es-ES" sz="2400" dirty="0">
                <a:solidFill>
                  <a:schemeClr val="bg1"/>
                </a:solidFill>
              </a:rPr>
              <a:t>ejemplo de subapartados de “</a:t>
            </a:r>
            <a:r>
              <a:rPr lang="es-ES" sz="2400" dirty="0"/>
              <a:t>PLANETA AGUA</a:t>
            </a:r>
            <a:r>
              <a:rPr lang="es-ES" sz="2400" dirty="0">
                <a:solidFill>
                  <a:schemeClr val="bg1"/>
                </a:solidFill>
              </a:rPr>
              <a:t>”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F4D012A-860E-8162-A541-72D3CD4BD9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14"/>
          <a:stretch/>
        </p:blipFill>
        <p:spPr>
          <a:xfrm>
            <a:off x="0" y="915566"/>
            <a:ext cx="9144000" cy="370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257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E4914B69-9017-274F-80C3-4653EEE06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130324"/>
            <a:ext cx="9443392" cy="857250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Menú EXPERIMENTA: </a:t>
            </a:r>
            <a:r>
              <a:rPr lang="es-ES" sz="2400" dirty="0"/>
              <a:t>actividades de 3 tipos (enlazan desde APRENDE)</a:t>
            </a:r>
            <a:endParaRPr lang="es-ES" sz="2400" dirty="0">
              <a:solidFill>
                <a:schemeClr val="bg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83C58E1-34A2-7C84-2456-266597006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71066"/>
            <a:ext cx="9144000" cy="330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558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E4914B69-9017-274F-80C3-4653EEE06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349139"/>
            <a:ext cx="6984776" cy="1008112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Menú JUEGA: </a:t>
            </a:r>
            <a:r>
              <a:rPr lang="es-ES" sz="2400" dirty="0"/>
              <a:t>aloja la plataforma </a:t>
            </a:r>
            <a:r>
              <a:rPr lang="es-ES" sz="2400" dirty="0" err="1"/>
              <a:t>gamificada</a:t>
            </a:r>
            <a:r>
              <a:rPr lang="es-ES" sz="2400" dirty="0"/>
              <a:t> </a:t>
            </a:r>
            <a:r>
              <a:rPr lang="es-ES" sz="2400" i="1" dirty="0"/>
              <a:t>River </a:t>
            </a:r>
            <a:r>
              <a:rPr lang="es-ES" sz="2400" i="1" dirty="0" err="1"/>
              <a:t>Game</a:t>
            </a:r>
            <a:r>
              <a:rPr lang="es-ES" sz="2400" i="1" dirty="0"/>
              <a:t>: con la restauración de ríos </a:t>
            </a:r>
            <a:r>
              <a:rPr lang="es-ES" sz="2400" i="1" strike="sngStrike" dirty="0"/>
              <a:t>no</a:t>
            </a:r>
            <a:r>
              <a:rPr lang="es-ES" sz="2400" i="1" dirty="0"/>
              <a:t> se juega  </a:t>
            </a:r>
            <a:r>
              <a:rPr lang="es-ES" sz="2400" dirty="0"/>
              <a:t>+ otros juegos </a:t>
            </a:r>
            <a:endParaRPr lang="es-ES" sz="2400" i="1" dirty="0">
              <a:solidFill>
                <a:schemeClr val="bg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F5A2F37-C367-E6CB-4AD2-F8745508A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314" y="1995686"/>
            <a:ext cx="2040248" cy="85519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C47461B-DCBE-5D2C-7315-6A4E5AE3F4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68" y="1802186"/>
            <a:ext cx="4541046" cy="294269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0F38016-176A-78DF-F0DC-09A20F11FA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60" y="3075806"/>
            <a:ext cx="3012183" cy="131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487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E4914B69-9017-274F-80C3-4653EEE06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134180"/>
            <a:ext cx="4176464" cy="857250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7 vídeos divulgativos</a:t>
            </a:r>
            <a:endParaRPr lang="es-ES" sz="2400" dirty="0">
              <a:solidFill>
                <a:schemeClr val="bg1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1CB63EE-7A70-373D-4C75-692C8EF951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73" t="52886" r="8049" b="5748"/>
          <a:stretch/>
        </p:blipFill>
        <p:spPr>
          <a:xfrm>
            <a:off x="313509" y="2769326"/>
            <a:ext cx="2566851" cy="144997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24D004D-B776-8C74-1574-48895F149E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387" t="55268" r="4184" b="2795"/>
          <a:stretch/>
        </p:blipFill>
        <p:spPr>
          <a:xfrm>
            <a:off x="3363686" y="2769326"/>
            <a:ext cx="2560320" cy="144997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9F99C310-F752-DC9B-9DE6-B574964D7A4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864" t="70594" r="4094" b="1850"/>
          <a:stretch/>
        </p:blipFill>
        <p:spPr>
          <a:xfrm>
            <a:off x="6402546" y="3494314"/>
            <a:ext cx="2527664" cy="1417321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08" y="1059582"/>
            <a:ext cx="2566851" cy="1443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254" y="1059582"/>
            <a:ext cx="2560320" cy="1453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67494"/>
            <a:ext cx="2545996" cy="1418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37" y="1851670"/>
            <a:ext cx="2532573" cy="143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5725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E4914B69-9017-274F-80C3-4653EEE06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202332"/>
            <a:ext cx="9443392" cy="857250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7 vídeos divulgativos (enlaces)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49247A7-E188-AA89-0827-1ADFB303DBBB}"/>
              </a:ext>
            </a:extLst>
          </p:cNvPr>
          <p:cNvSpPr txBox="1"/>
          <p:nvPr/>
        </p:nvSpPr>
        <p:spPr>
          <a:xfrm>
            <a:off x="1331640" y="2499742"/>
            <a:ext cx="734481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Capítulo 1: </a:t>
            </a: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 viaje de una gota de agua</a:t>
            </a:r>
            <a:endParaRPr lang="es-ES" sz="16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Capítulo 2: </a:t>
            </a: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¿Cuáles son las partes de un río?</a:t>
            </a:r>
            <a:endParaRPr lang="es-ES" sz="16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Capítulo 3: </a:t>
            </a: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 importancia de los ecosistemas fluviales</a:t>
            </a:r>
            <a:endParaRPr lang="es-ES" sz="16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Capítulo 4: </a:t>
            </a: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 agua en el mundo</a:t>
            </a:r>
            <a:endParaRPr lang="es-ES" sz="16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Capítulo 5: </a:t>
            </a: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+mn-l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Los ríos cantábricos. Problemas de conservación</a:t>
            </a:r>
            <a:endParaRPr lang="es-ES" sz="16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Capítulo 6: </a:t>
            </a: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+mn-lt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¿Cómo protegen los ríos las administraciones?</a:t>
            </a:r>
            <a:endParaRPr lang="es-ES" sz="16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Capítulo 7: </a:t>
            </a:r>
            <a:r>
              <a:rPr lang="es-ES" sz="1600" dirty="0">
                <a:solidFill>
                  <a:schemeClr val="accent5">
                    <a:lumMod val="50000"/>
                  </a:schemeClr>
                </a:solidFill>
                <a:latin typeface="+mn-lt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¿Qué puedes hacer tú para proteger los ríos?</a:t>
            </a:r>
            <a:endParaRPr lang="es-ES" sz="16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27991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640" y="378078"/>
            <a:ext cx="7740352" cy="720080"/>
          </a:xfrm>
        </p:spPr>
        <p:txBody>
          <a:bodyPr/>
          <a:lstStyle/>
          <a:p>
            <a:r>
              <a:rPr lang="es-ES" dirty="0"/>
              <a:t>INTRODUCCIÓN A LOS TALLERES PARA EDUCACIÓN PRIMARIA. GUIÓN MONITORES/AS</a:t>
            </a:r>
            <a:br>
              <a:rPr lang="es-ES" dirty="0"/>
            </a:br>
            <a:endParaRPr lang="es-ES" sz="2400" dirty="0"/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03648" y="738118"/>
            <a:ext cx="7211144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ES" sz="2000" b="1" dirty="0">
              <a:solidFill>
                <a:schemeClr val="accent5"/>
              </a:solidFill>
              <a:latin typeface="+mj-lt"/>
              <a:ea typeface="+mj-ea"/>
              <a:cs typeface="+mj-cs"/>
            </a:endParaRPr>
          </a:p>
          <a:p>
            <a:pPr algn="just"/>
            <a:r>
              <a:rPr lang="es-ES" sz="2000" b="1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¿Qué es un río? 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Parte del ciclo del agua, pero no solo agua: concepto de ecosistema fluvial</a:t>
            </a:r>
          </a:p>
          <a:p>
            <a:pPr algn="just"/>
            <a:endParaRPr lang="es-ES" sz="14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just"/>
            <a:r>
              <a:rPr lang="es-ES" sz="2000" b="1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Partes de los ríos 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Funciones de la vegetación de ribera y llanuras de inundación</a:t>
            </a:r>
          </a:p>
          <a:p>
            <a:pPr algn="just"/>
            <a:endParaRPr lang="es-ES" sz="14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algn="just"/>
            <a:r>
              <a:rPr lang="es-ES" sz="2000" b="1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Relación río-acuífero 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+mj-ea"/>
                <a:cs typeface="+mj-cs"/>
              </a:rPr>
              <a:t>Recarga de los acuíferos en avenidas, descarga al río en sequía</a:t>
            </a:r>
          </a:p>
          <a:p>
            <a:pPr algn="just"/>
            <a:endParaRPr lang="es-ES" sz="1400" dirty="0">
              <a:solidFill>
                <a:schemeClr val="accent5">
                  <a:lumMod val="50000"/>
                </a:schemeClr>
              </a:solidFill>
              <a:latin typeface="+mn-lt"/>
              <a:ea typeface="+mj-ea"/>
              <a:cs typeface="+mj-cs"/>
            </a:endParaRPr>
          </a:p>
          <a:p>
            <a:pPr algn="just"/>
            <a:r>
              <a:rPr lang="es-ES" sz="2000" b="1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Importancia de los ríos (funciones)</a:t>
            </a:r>
          </a:p>
          <a:p>
            <a:pPr algn="just"/>
            <a:endParaRPr lang="es-ES" sz="2000" b="1" dirty="0">
              <a:solidFill>
                <a:schemeClr val="accent5"/>
              </a:solidFill>
              <a:latin typeface="+mj-lt"/>
              <a:ea typeface="+mj-ea"/>
              <a:cs typeface="+mj-cs"/>
            </a:endParaRPr>
          </a:p>
          <a:p>
            <a:pPr algn="just"/>
            <a:r>
              <a:rPr lang="es-ES" sz="2000" b="1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Ríos y agua: bienes públicos</a:t>
            </a:r>
          </a:p>
          <a:p>
            <a:pPr algn="just"/>
            <a:endParaRPr lang="es-ES" sz="2000" b="1" dirty="0">
              <a:solidFill>
                <a:schemeClr val="accent5"/>
              </a:solidFill>
              <a:latin typeface="+mj-lt"/>
              <a:ea typeface="+mj-ea"/>
              <a:cs typeface="+mj-cs"/>
            </a:endParaRPr>
          </a:p>
          <a:p>
            <a:pPr algn="just"/>
            <a:r>
              <a:rPr lang="es-ES" sz="2000" b="1" dirty="0">
                <a:solidFill>
                  <a:schemeClr val="accent5"/>
                </a:solidFill>
                <a:latin typeface="+mj-lt"/>
                <a:ea typeface="+mj-ea"/>
                <a:cs typeface="+mj-cs"/>
              </a:rPr>
              <a:t>Problemas de conservación de los ríos 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  <a:ea typeface="+mj-ea"/>
                <a:cs typeface="+mj-cs"/>
              </a:rPr>
              <a:t>Ocupación de las llanuras de inundación, canalizaciones, escolleras, destrucción del bosque de ribera, sobreexplotación y contaminación de las aguas, cambio climático, especies invasoras.</a:t>
            </a:r>
            <a:endParaRPr lang="es-ES" sz="14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839988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E4914B69-9017-274F-80C3-4653EEE06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26832"/>
            <a:ext cx="8892480" cy="857250"/>
          </a:xfrm>
        </p:spPr>
        <p:txBody>
          <a:bodyPr/>
          <a:lstStyle/>
          <a:p>
            <a:r>
              <a:rPr lang="es-ES" sz="2800" dirty="0">
                <a:solidFill>
                  <a:schemeClr val="bg1"/>
                </a:solidFill>
              </a:rPr>
              <a:t>EJEMPLOS DE ILUSTRACIONES PROPIAS: CICLO DEL AGUA, CUENCA HIDROGRÁFICA</a:t>
            </a:r>
          </a:p>
        </p:txBody>
      </p:sp>
      <p:pic>
        <p:nvPicPr>
          <p:cNvPr id="5" name="Marcador de contenido 1">
            <a:extLst>
              <a:ext uri="{FF2B5EF4-FFF2-40B4-BE49-F238E27FC236}">
                <a16:creationId xmlns:a16="http://schemas.microsoft.com/office/drawing/2014/main" id="{4971B182-6259-12E4-B20F-0DEDC7FC8E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555457"/>
            <a:ext cx="5929862" cy="4444027"/>
          </a:xfrm>
          <a:prstGeom prst="rect">
            <a:avLst/>
          </a:prstGeom>
        </p:spPr>
      </p:pic>
      <p:pic>
        <p:nvPicPr>
          <p:cNvPr id="2" name="Imagen 1" descr="Calendario&#10;&#10;Descripción generada automáticamente">
            <a:extLst>
              <a:ext uri="{FF2B5EF4-FFF2-40B4-BE49-F238E27FC236}">
                <a16:creationId xmlns:a16="http://schemas.microsoft.com/office/drawing/2014/main" id="{F12B2D8E-BBE6-DC6B-6E50-2A7CE6D249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059726"/>
            <a:ext cx="5448664" cy="4083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3793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9300" y="413267"/>
            <a:ext cx="7211144" cy="720080"/>
          </a:xfrm>
        </p:spPr>
        <p:txBody>
          <a:bodyPr/>
          <a:lstStyle/>
          <a:p>
            <a:r>
              <a:rPr lang="es-ES" sz="2800" dirty="0"/>
              <a:t>EJEMPLOS DE ILUSTRACIONES PROPIAS: LOS RÍOS, ¿SOLO AGUA? (PARTES DEL RÍO)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69300" y="720080"/>
            <a:ext cx="721114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b="1" dirty="0">
              <a:solidFill>
                <a:schemeClr val="accent5"/>
              </a:solidFill>
              <a:latin typeface="Antarctican Headline Book" pitchFamily="2" charset="77"/>
              <a:ea typeface="+mj-ea"/>
              <a:cs typeface="+mj-cs"/>
            </a:endParaRPr>
          </a:p>
        </p:txBody>
      </p:sp>
      <p:pic>
        <p:nvPicPr>
          <p:cNvPr id="5" name="Imagen 4" descr="Imagen que contiene aparato, interior, hierro, tabla&#10;&#10;Descripción generada automáticamente">
            <a:extLst>
              <a:ext uri="{FF2B5EF4-FFF2-40B4-BE49-F238E27FC236}">
                <a16:creationId xmlns:a16="http://schemas.microsoft.com/office/drawing/2014/main" id="{FAFCD821-3FE3-FB3A-37AA-CC21989531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197" y="627534"/>
            <a:ext cx="686134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383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9002" y="253960"/>
            <a:ext cx="7674700" cy="720080"/>
          </a:xfrm>
        </p:spPr>
        <p:txBody>
          <a:bodyPr/>
          <a:lstStyle/>
          <a:p>
            <a:r>
              <a:rPr lang="es-ES" sz="2800" dirty="0"/>
              <a:t>EJEMPLOS DE ILUSTRACIONES PROPIAS: LOS RÍOS, ¿SOLO AGUA? (COMPONENTES DEL ECOSISTEMA FLUVIAL)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69300" y="720080"/>
            <a:ext cx="721114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b="1" dirty="0">
              <a:solidFill>
                <a:schemeClr val="accent5"/>
              </a:solidFill>
              <a:latin typeface="Antarctican Headline Book" pitchFamily="2" charset="77"/>
              <a:ea typeface="+mj-ea"/>
              <a:cs typeface="+mj-cs"/>
            </a:endParaRPr>
          </a:p>
        </p:txBody>
      </p:sp>
      <p:pic>
        <p:nvPicPr>
          <p:cNvPr id="5" name="Imagen 4" descr="Diagrama&#10;&#10;Descripción generada automáticamente">
            <a:extLst>
              <a:ext uri="{FF2B5EF4-FFF2-40B4-BE49-F238E27FC236}">
                <a16:creationId xmlns:a16="http://schemas.microsoft.com/office/drawing/2014/main" id="{A156A2A7-6604-5C6F-2999-7BE3798934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792" y="1212523"/>
            <a:ext cx="3702159" cy="3733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0136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9300" y="246221"/>
            <a:ext cx="7674700" cy="720080"/>
          </a:xfrm>
        </p:spPr>
        <p:txBody>
          <a:bodyPr/>
          <a:lstStyle/>
          <a:p>
            <a:r>
              <a:rPr lang="es-ES" sz="2800" dirty="0"/>
              <a:t>EJEMPLOS DE ILUSTRACIONES PROPIAS: IMPORTANCIA  (O FUNCIONES) DE LOS RÍOS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69300" y="720080"/>
            <a:ext cx="721114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b="1" dirty="0">
              <a:solidFill>
                <a:schemeClr val="accent5"/>
              </a:solidFill>
              <a:latin typeface="Antarctican Headline Book" pitchFamily="2" charset="77"/>
              <a:ea typeface="+mj-ea"/>
              <a:cs typeface="+mj-cs"/>
            </a:endParaRPr>
          </a:p>
        </p:txBody>
      </p:sp>
      <p:pic>
        <p:nvPicPr>
          <p:cNvPr id="10" name="Imagen 9" descr="Imagen que contiene Mapa&#10;&#10;Descripción generada automáticamente">
            <a:extLst>
              <a:ext uri="{FF2B5EF4-FFF2-40B4-BE49-F238E27FC236}">
                <a16:creationId xmlns:a16="http://schemas.microsoft.com/office/drawing/2014/main" id="{39F53F83-6F29-2127-13DF-4D0339C8FD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83518"/>
            <a:ext cx="8132081" cy="478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8193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9300" y="228601"/>
            <a:ext cx="7211144" cy="720080"/>
          </a:xfrm>
        </p:spPr>
        <p:txBody>
          <a:bodyPr/>
          <a:lstStyle/>
          <a:p>
            <a:r>
              <a:rPr lang="es-ES" sz="2800" dirty="0"/>
              <a:t>EJEMPLOS DE ILUSTRACIONES PROPIAS: IMPORTANCIA DE LA VEGETACIÓN DE RIBERA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69300" y="720080"/>
            <a:ext cx="721114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b="1" dirty="0">
              <a:solidFill>
                <a:schemeClr val="accent5"/>
              </a:solidFill>
              <a:latin typeface="Antarctican Headline Book" pitchFamily="2" charset="77"/>
              <a:ea typeface="+mj-ea"/>
              <a:cs typeface="+mj-cs"/>
            </a:endParaRPr>
          </a:p>
        </p:txBody>
      </p:sp>
      <p:pic>
        <p:nvPicPr>
          <p:cNvPr id="7" name="Imagen 6" descr="Interfaz de usuario gráfica&#10;&#10;Descripción generada automáticamente con confianza media">
            <a:extLst>
              <a:ext uri="{FF2B5EF4-FFF2-40B4-BE49-F238E27FC236}">
                <a16:creationId xmlns:a16="http://schemas.microsoft.com/office/drawing/2014/main" id="{F4356DC3-1001-7297-FF04-2DD855E965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059582"/>
            <a:ext cx="6324023" cy="377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494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9329" y="228601"/>
            <a:ext cx="7211144" cy="720080"/>
          </a:xfrm>
        </p:spPr>
        <p:txBody>
          <a:bodyPr/>
          <a:lstStyle/>
          <a:p>
            <a:r>
              <a:rPr lang="es-ES" sz="2800" dirty="0"/>
              <a:t>EJEMPLOS DE ILUSTRACIONES PROPIAS: DEL RÍO AL GRIFO Y DEL GRIFO AL RÍO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69300" y="720080"/>
            <a:ext cx="721114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b="1" dirty="0">
              <a:solidFill>
                <a:schemeClr val="accent5"/>
              </a:solidFill>
              <a:latin typeface="Antarctican Headline Book" pitchFamily="2" charset="77"/>
              <a:ea typeface="+mj-ea"/>
              <a:cs typeface="+mj-cs"/>
            </a:endParaRPr>
          </a:p>
        </p:txBody>
      </p:sp>
      <p:pic>
        <p:nvPicPr>
          <p:cNvPr id="7" name="Imagen 6" descr="Diagrama&#10;&#10;Descripción generada automáticamente">
            <a:extLst>
              <a:ext uri="{FF2B5EF4-FFF2-40B4-BE49-F238E27FC236}">
                <a16:creationId xmlns:a16="http://schemas.microsoft.com/office/drawing/2014/main" id="{6CAE9F7D-5846-E0DB-CA4B-9B9750EF30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13267"/>
            <a:ext cx="839855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950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9300" y="228601"/>
            <a:ext cx="7211144" cy="720080"/>
          </a:xfrm>
        </p:spPr>
        <p:txBody>
          <a:bodyPr/>
          <a:lstStyle/>
          <a:p>
            <a:r>
              <a:rPr lang="es-ES" sz="2800" dirty="0"/>
              <a:t>EJEMPLOS DE ILUSTRACIONES PROPIAS: BIENES PÚBLICOS, BIENES PRIVADOS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69300" y="720080"/>
            <a:ext cx="721114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b="1" dirty="0">
              <a:solidFill>
                <a:schemeClr val="accent5"/>
              </a:solidFill>
              <a:latin typeface="Antarctican Headline Book" pitchFamily="2" charset="77"/>
              <a:ea typeface="+mj-ea"/>
              <a:cs typeface="+mj-cs"/>
            </a:endParaRPr>
          </a:p>
        </p:txBody>
      </p:sp>
      <p:pic>
        <p:nvPicPr>
          <p:cNvPr id="23" name="Imagen 22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8933AFBD-5D9D-096E-404C-BD096BD4F4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720080"/>
            <a:ext cx="4314083" cy="429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9072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1399" y="193743"/>
            <a:ext cx="7211144" cy="720080"/>
          </a:xfrm>
        </p:spPr>
        <p:txBody>
          <a:bodyPr/>
          <a:lstStyle/>
          <a:p>
            <a:r>
              <a:rPr lang="es-ES" sz="2800" dirty="0"/>
              <a:t>EJEMPLOS DE ILUSTRACIONES PROPIAS: ¿CÓMO PROTEGEN LAS </a:t>
            </a:r>
            <a:br>
              <a:rPr lang="es-ES" sz="2800" dirty="0"/>
            </a:br>
            <a:r>
              <a:rPr lang="es-ES" sz="2800" dirty="0"/>
              <a:t>CONFEDERACIONES  HIDROGRÁFICAS EL AGUA Y LOS RÍOS?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69300" y="720080"/>
            <a:ext cx="721114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4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b="1" dirty="0">
              <a:solidFill>
                <a:schemeClr val="accent5"/>
              </a:solidFill>
              <a:latin typeface="Antarctican Headline Book" pitchFamily="2" charset="77"/>
              <a:ea typeface="+mj-ea"/>
              <a:cs typeface="+mj-cs"/>
            </a:endParaRPr>
          </a:p>
        </p:txBody>
      </p:sp>
      <p:pic>
        <p:nvPicPr>
          <p:cNvPr id="5" name="Imagen 4" descr="Imagen que contiene Texto&#10;&#10;Descripción generada automáticamente">
            <a:extLst>
              <a:ext uri="{FF2B5EF4-FFF2-40B4-BE49-F238E27FC236}">
                <a16:creationId xmlns:a16="http://schemas.microsoft.com/office/drawing/2014/main" id="{140A6331-CEB7-27DD-901E-21629E489D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506" y="3435846"/>
            <a:ext cx="1682688" cy="1269953"/>
          </a:xfrm>
          <a:prstGeom prst="rect">
            <a:avLst/>
          </a:prstGeom>
        </p:spPr>
      </p:pic>
      <p:pic>
        <p:nvPicPr>
          <p:cNvPr id="10" name="Imagen 9" descr="Diagrama&#10;&#10;Descripción generada automáticamente">
            <a:extLst>
              <a:ext uri="{FF2B5EF4-FFF2-40B4-BE49-F238E27FC236}">
                <a16:creationId xmlns:a16="http://schemas.microsoft.com/office/drawing/2014/main" id="{13E7FA29-6939-ED71-71EB-B7C7CB4248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935" y="1085887"/>
            <a:ext cx="1879697" cy="1701887"/>
          </a:xfrm>
          <a:prstGeom prst="rect">
            <a:avLst/>
          </a:prstGeom>
        </p:spPr>
      </p:pic>
      <p:pic>
        <p:nvPicPr>
          <p:cNvPr id="12" name="Imagen 11" descr="Imagen que contiene lego, juguete, cumpleaños, tabla&#10;&#10;Descripción generada automáticamente">
            <a:extLst>
              <a:ext uri="{FF2B5EF4-FFF2-40B4-BE49-F238E27FC236}">
                <a16:creationId xmlns:a16="http://schemas.microsoft.com/office/drawing/2014/main" id="{6B87470D-9B62-9790-4678-3895332BF9D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841" y="1270048"/>
            <a:ext cx="1984302" cy="1301702"/>
          </a:xfrm>
          <a:prstGeom prst="rect">
            <a:avLst/>
          </a:prstGeom>
        </p:spPr>
      </p:pic>
      <p:pic>
        <p:nvPicPr>
          <p:cNvPr id="14" name="Imagen 13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65A551A3-12D0-6CBF-B8AA-4153A104DF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781" y="1347614"/>
            <a:ext cx="2095423" cy="1314402"/>
          </a:xfrm>
          <a:prstGeom prst="rect">
            <a:avLst/>
          </a:prstGeom>
        </p:spPr>
      </p:pic>
      <p:pic>
        <p:nvPicPr>
          <p:cNvPr id="20" name="Imagen 19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D490D2DD-8604-95C4-FF7E-CB918042350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118" y="3075806"/>
            <a:ext cx="2460751" cy="1686012"/>
          </a:xfrm>
          <a:prstGeom prst="rect">
            <a:avLst/>
          </a:prstGeom>
        </p:spPr>
      </p:pic>
      <p:pic>
        <p:nvPicPr>
          <p:cNvPr id="22" name="Imagen 21" descr="Diagrama&#10;&#10;Descripción generada automáticamente">
            <a:extLst>
              <a:ext uri="{FF2B5EF4-FFF2-40B4-BE49-F238E27FC236}">
                <a16:creationId xmlns:a16="http://schemas.microsoft.com/office/drawing/2014/main" id="{F8939E6A-F633-92B2-1010-833F05A59B6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981" y="3147814"/>
            <a:ext cx="2203369" cy="1660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9164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E4914B69-9017-274F-80C3-4653EEE06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36" y="0"/>
            <a:ext cx="9443392" cy="857250"/>
          </a:xfrm>
        </p:spPr>
        <p:txBody>
          <a:bodyPr/>
          <a:lstStyle/>
          <a:p>
            <a:r>
              <a:rPr lang="es-ES" sz="2800" dirty="0">
                <a:solidFill>
                  <a:schemeClr val="bg1"/>
                </a:solidFill>
              </a:rPr>
              <a:t>EJEMPLOS DE ILUSTRACIONES PROPIAS: EL AGUA QUE VES, EL AGUA QUE NO VES</a:t>
            </a:r>
          </a:p>
        </p:txBody>
      </p:sp>
      <p:pic>
        <p:nvPicPr>
          <p:cNvPr id="11" name="Imagen 10" descr="Gráfico&#10;&#10;Descripción generada automáticamente">
            <a:extLst>
              <a:ext uri="{FF2B5EF4-FFF2-40B4-BE49-F238E27FC236}">
                <a16:creationId xmlns:a16="http://schemas.microsoft.com/office/drawing/2014/main" id="{69978A20-9957-77D0-58FE-C2FFE9010B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987574"/>
            <a:ext cx="4049701" cy="3600000"/>
          </a:xfrm>
          <a:prstGeom prst="rect">
            <a:avLst/>
          </a:prstGeom>
        </p:spPr>
      </p:pic>
      <p:pic>
        <p:nvPicPr>
          <p:cNvPr id="15" name="Imagen 14" descr="Imagen que contiene tabla, pequeño, caja, hombre&#10;&#10;Descripción generada automáticamente">
            <a:extLst>
              <a:ext uri="{FF2B5EF4-FFF2-40B4-BE49-F238E27FC236}">
                <a16:creationId xmlns:a16="http://schemas.microsoft.com/office/drawing/2014/main" id="{2869A0C1-BC62-CB21-EE5E-10CE6FA8C0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987574"/>
            <a:ext cx="4111729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0477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760" y="123478"/>
            <a:ext cx="7595728" cy="720080"/>
          </a:xfrm>
        </p:spPr>
        <p:txBody>
          <a:bodyPr/>
          <a:lstStyle/>
          <a:p>
            <a:r>
              <a:rPr lang="es-ES" dirty="0"/>
              <a:t>FLUVIK. JUEGO DE MESA COLABORATIVO. 3º-4º PRIMARIA. 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95872" y="890228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FF0000"/>
              </a:solidFill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s-ES" sz="12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E921092-8613-1D94-B7A7-F89DEF2BF19A}"/>
              </a:ext>
            </a:extLst>
          </p:cNvPr>
          <p:cNvSpPr txBox="1"/>
          <p:nvPr/>
        </p:nvSpPr>
        <p:spPr>
          <a:xfrm>
            <a:off x="1619672" y="843558"/>
            <a:ext cx="6696744" cy="4017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La actividad está diseñada como un 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juego de mesa de gran formato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. Se divide a la clase en 2 grupos para la realización del taller.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Precedido de 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introducción 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(se requiere pantalla) 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Lo hemos probado también con 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familias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, en el Día Mundial del Agua, con buenos resultados. 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El objetivo principal del juego es 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devolver al río Fluvik, alterado por diferentes presiones, a un buen estado de conservación 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a través de la superación de diferentes pruebas con las que todos los niños y niñas suelen estar familiarizados (mímica, dibujo o memoria).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Es un juego colaborativo (se gana si, entre los 2 equipos, consiguen devolver al río al buen estado).</a:t>
            </a:r>
          </a:p>
        </p:txBody>
      </p:sp>
    </p:spTree>
    <p:extLst>
      <p:ext uri="{BB962C8B-B14F-4D97-AF65-F5344CB8AC3E}">
        <p14:creationId xmlns:p14="http://schemas.microsoft.com/office/powerpoint/2010/main" val="28544364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760" y="195486"/>
            <a:ext cx="7595728" cy="720080"/>
          </a:xfrm>
        </p:spPr>
        <p:txBody>
          <a:bodyPr/>
          <a:lstStyle/>
          <a:p>
            <a:r>
              <a:rPr lang="es-ES" dirty="0"/>
              <a:t>FLUVIK. JUEGO DE MESA COLABORATIVO. 3º-4º PRIMARIA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95872" y="890228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FF0000"/>
              </a:solidFill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s-ES" sz="12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9466AC-B871-E0FB-FDCE-CDEE95F35E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06" t="1993" r="3685" b="-1"/>
          <a:stretch/>
        </p:blipFill>
        <p:spPr>
          <a:xfrm>
            <a:off x="1587500" y="1085180"/>
            <a:ext cx="3911600" cy="379082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BF67CB8A-3898-E6C1-1B5D-C8C965D4F0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0899" y="1203598"/>
            <a:ext cx="2913893" cy="345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908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95872" y="890228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FF0000"/>
              </a:solidFill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s-ES" sz="12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8B54AC5-2B76-C099-52F0-4729DFC2AE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58" t="6482" b="16170"/>
          <a:stretch/>
        </p:blipFill>
        <p:spPr>
          <a:xfrm>
            <a:off x="1979712" y="1228352"/>
            <a:ext cx="2662705" cy="2880320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B8B9A30-D8A9-D15F-53ED-F339121C81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096" y="1228352"/>
            <a:ext cx="2878729" cy="2936095"/>
          </a:xfrm>
          <a:prstGeom prst="rect">
            <a:avLst/>
          </a:prstGeom>
        </p:spPr>
      </p:pic>
      <p:sp>
        <p:nvSpPr>
          <p:cNvPr id="8" name="Título 7">
            <a:extLst>
              <a:ext uri="{FF2B5EF4-FFF2-40B4-BE49-F238E27FC236}">
                <a16:creationId xmlns:a16="http://schemas.microsoft.com/office/drawing/2014/main" id="{9B2761A4-1798-0846-758C-F41D94D3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8760" y="195486"/>
            <a:ext cx="7595728" cy="720080"/>
          </a:xfrm>
        </p:spPr>
        <p:txBody>
          <a:bodyPr/>
          <a:lstStyle/>
          <a:p>
            <a:r>
              <a:rPr lang="es-ES" dirty="0"/>
              <a:t>FLUVIK. JUEGO DE MESA COLABORATIVO. 3º-4º PRIMARIA</a:t>
            </a:r>
          </a:p>
        </p:txBody>
      </p:sp>
    </p:spTree>
    <p:extLst>
      <p:ext uri="{BB962C8B-B14F-4D97-AF65-F5344CB8AC3E}">
        <p14:creationId xmlns:p14="http://schemas.microsoft.com/office/powerpoint/2010/main" val="26427418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51470"/>
            <a:ext cx="7211144" cy="720080"/>
          </a:xfrm>
        </p:spPr>
        <p:txBody>
          <a:bodyPr/>
          <a:lstStyle/>
          <a:p>
            <a:r>
              <a:rPr lang="es-ES" dirty="0"/>
              <a:t>INUNDACIÓN. JUEGO DE ESCAPE. 3º-4º DE PRIMARIA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95872" y="890228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FF0000"/>
              </a:solidFill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s-ES" sz="12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AE0E9E9-415F-54E0-4FF9-434BB71F290B}"/>
              </a:ext>
            </a:extLst>
          </p:cNvPr>
          <p:cNvSpPr txBox="1"/>
          <p:nvPr/>
        </p:nvSpPr>
        <p:spPr>
          <a:xfrm>
            <a:off x="1619672" y="843558"/>
            <a:ext cx="6696744" cy="3812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Precedido de introducción (necesaria pantalla) y un 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vídeo en el que trabajadores de la Confederación exponen el problema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: un río está en alerta por desbordamiento y no funciona el SAI, la Confederación necesita ayuda de la clase para saber cuál es y alertar a la población.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El taller consiste en un 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juego de escape 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en el que los  alumnos/as, en grupos, deben superar 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highlight>
                  <a:srgbClr val="FFFF00"/>
                </a:highlight>
                <a:latin typeface="+mn-lt"/>
              </a:rPr>
              <a:t>5/6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retos, iguales para todos los grupos, en un tiempo máximo. Al ir superando los retos obtendrán los datos necesarios para, finalmente, averiguar qué río se va a desbordar.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Aunque cada grupo debe superar los retos de forma  independiente, para conseguir descubrir el objetivo final será necesaria la colaboración de toda la clase.</a:t>
            </a:r>
          </a:p>
        </p:txBody>
      </p:sp>
    </p:spTree>
    <p:extLst>
      <p:ext uri="{BB962C8B-B14F-4D97-AF65-F5344CB8AC3E}">
        <p14:creationId xmlns:p14="http://schemas.microsoft.com/office/powerpoint/2010/main" val="29812387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195486"/>
            <a:ext cx="7211144" cy="720080"/>
          </a:xfrm>
        </p:spPr>
        <p:txBody>
          <a:bodyPr/>
          <a:lstStyle/>
          <a:p>
            <a:r>
              <a:rPr lang="es-ES" dirty="0"/>
              <a:t>INUNDACIÓN. JUEGO DE ESCAPE. 3º-4º DE PRIMARIA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95872" y="890228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FF0000"/>
              </a:solidFill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s-ES" sz="12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3495D2F-15BF-4431-E172-470586CC09AB}"/>
              </a:ext>
            </a:extLst>
          </p:cNvPr>
          <p:cNvSpPr txBox="1"/>
          <p:nvPr/>
        </p:nvSpPr>
        <p:spPr>
          <a:xfrm>
            <a:off x="3707904" y="4371950"/>
            <a:ext cx="45720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500" dirty="0">
                <a:latin typeface="+mj-lt"/>
                <a:hlinkClick r:id="rId3"/>
              </a:rPr>
              <a:t>Taller Inundación (youtube.com)</a:t>
            </a:r>
            <a:endParaRPr lang="es-ES" sz="1500" dirty="0">
              <a:latin typeface="+mj-lt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1405F6C6-AF3F-ACF5-0066-7F54D18B24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21" t="17767" r="31100" b="13373"/>
          <a:stretch>
            <a:fillRect/>
          </a:stretch>
        </p:blipFill>
        <p:spPr>
          <a:xfrm>
            <a:off x="2051720" y="953852"/>
            <a:ext cx="6115462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8147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51470"/>
            <a:ext cx="7211144" cy="720080"/>
          </a:xfrm>
        </p:spPr>
        <p:txBody>
          <a:bodyPr/>
          <a:lstStyle/>
          <a:p>
            <a:r>
              <a:rPr lang="es-ES" dirty="0"/>
              <a:t>INUNDACIÓN. JUEGO DE ESCAPE. 3º-4º DE PRIMARIA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95872" y="890228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FF0000"/>
              </a:solidFill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s-ES" sz="12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5D2CB41-0CD1-DB51-CFBC-B7B8AFA418E4}"/>
              </a:ext>
            </a:extLst>
          </p:cNvPr>
          <p:cNvSpPr txBox="1"/>
          <p:nvPr/>
        </p:nvSpPr>
        <p:spPr>
          <a:xfrm>
            <a:off x="1907704" y="4451149"/>
            <a:ext cx="6336704" cy="640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b="1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Genially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Asturias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: 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https://view.genial.ly/659bb6cbf0d7680013c4e5bc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</a:p>
          <a:p>
            <a:r>
              <a:rPr lang="es-ES" sz="1400" b="1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Genially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Cantabria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: 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https://view.genial.ly/6576df7ac390a8001417fa2c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A1AA5C6-D390-6CB4-773E-C2793018CA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9712" y="859752"/>
            <a:ext cx="5945914" cy="339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9853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51470"/>
            <a:ext cx="7211144" cy="720080"/>
          </a:xfrm>
        </p:spPr>
        <p:txBody>
          <a:bodyPr/>
          <a:lstStyle/>
          <a:p>
            <a:r>
              <a:rPr lang="es-ES" dirty="0"/>
              <a:t>INUNDACIÓN. JUEGO DE ESCAPE. 3º-4º DE PRIMARIA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95872" y="890228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FF0000"/>
              </a:solidFill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s-ES" sz="12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83CC2B9-71D2-7186-41F3-2DC44E039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7664" y="1163784"/>
            <a:ext cx="2694756" cy="376924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888AA5-BD02-D814-EE5F-FE6715E964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33" t="4466" r="2442"/>
          <a:stretch/>
        </p:blipFill>
        <p:spPr>
          <a:xfrm>
            <a:off x="4499992" y="1178766"/>
            <a:ext cx="4419600" cy="376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5006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95872" y="890228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FF0000"/>
              </a:solidFill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s-ES" sz="12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F98CA7F1-93C2-417D-506C-C4A937BF54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1699918" y="1073122"/>
            <a:ext cx="2763754" cy="357986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1F099DF-05E2-C760-2D28-3801786B80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507" y="1073122"/>
            <a:ext cx="3151834" cy="3579862"/>
          </a:xfrm>
          <a:prstGeom prst="rect">
            <a:avLst/>
          </a:prstGeom>
        </p:spPr>
      </p:pic>
      <p:sp>
        <p:nvSpPr>
          <p:cNvPr id="7" name="Título 7">
            <a:extLst>
              <a:ext uri="{FF2B5EF4-FFF2-40B4-BE49-F238E27FC236}">
                <a16:creationId xmlns:a16="http://schemas.microsoft.com/office/drawing/2014/main" id="{422B0C03-AEEA-FA89-CC48-07C438B72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59420"/>
            <a:ext cx="7211144" cy="720080"/>
          </a:xfrm>
        </p:spPr>
        <p:txBody>
          <a:bodyPr/>
          <a:lstStyle/>
          <a:p>
            <a:r>
              <a:rPr lang="es-ES" dirty="0"/>
              <a:t>INUNDACIÓN. JUEGO DE ESCAPE. 3º-4º DE PRIMARIA</a:t>
            </a:r>
          </a:p>
        </p:txBody>
      </p:sp>
    </p:spTree>
    <p:extLst>
      <p:ext uri="{BB962C8B-B14F-4D97-AF65-F5344CB8AC3E}">
        <p14:creationId xmlns:p14="http://schemas.microsoft.com/office/powerpoint/2010/main" val="21739441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95872" y="890228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FF0000"/>
              </a:solidFill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s-ES" sz="12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48C44E6-C671-33C1-439F-57CAA8A32B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87" t="1564" r="1757" b="1584"/>
          <a:stretch/>
        </p:blipFill>
        <p:spPr>
          <a:xfrm>
            <a:off x="1917700" y="1270000"/>
            <a:ext cx="3035300" cy="35052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F723457-758F-4BC5-E500-39DAB38A7E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104" y="1059582"/>
            <a:ext cx="2825556" cy="3847704"/>
          </a:xfrm>
          <a:prstGeom prst="rect">
            <a:avLst/>
          </a:prstGeom>
        </p:spPr>
      </p:pic>
      <p:sp>
        <p:nvSpPr>
          <p:cNvPr id="8" name="Título 7">
            <a:extLst>
              <a:ext uri="{FF2B5EF4-FFF2-40B4-BE49-F238E27FC236}">
                <a16:creationId xmlns:a16="http://schemas.microsoft.com/office/drawing/2014/main" id="{82E4E5A7-7989-A3EC-D2E0-F7411D04F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48" y="59420"/>
            <a:ext cx="7211144" cy="720080"/>
          </a:xfrm>
        </p:spPr>
        <p:txBody>
          <a:bodyPr/>
          <a:lstStyle/>
          <a:p>
            <a:r>
              <a:rPr lang="es-ES" dirty="0"/>
              <a:t>INUNDACIÓN. JUEGO DE ESCAPE. 3º-4º DE PRIMARIA</a:t>
            </a:r>
          </a:p>
        </p:txBody>
      </p:sp>
    </p:spTree>
    <p:extLst>
      <p:ext uri="{BB962C8B-B14F-4D97-AF65-F5344CB8AC3E}">
        <p14:creationId xmlns:p14="http://schemas.microsoft.com/office/powerpoint/2010/main" val="33820278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95872" y="890228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FF0000"/>
              </a:solidFill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s-ES" sz="12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7" name="Título 7">
            <a:extLst>
              <a:ext uri="{FF2B5EF4-FFF2-40B4-BE49-F238E27FC236}">
                <a16:creationId xmlns:a16="http://schemas.microsoft.com/office/drawing/2014/main" id="{52E61B71-1DA4-F505-AEDA-74AB0895C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5872" y="-2448"/>
            <a:ext cx="7648128" cy="720080"/>
          </a:xfrm>
        </p:spPr>
        <p:txBody>
          <a:bodyPr/>
          <a:lstStyle/>
          <a:p>
            <a:r>
              <a:rPr lang="es-ES" dirty="0"/>
              <a:t>ALERTA EN EL RÍO. JUEGO DE ESCAPE. 5º-6º DE PRIMARIA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E871376-2259-06E9-4B50-0483844E76F4}"/>
              </a:ext>
            </a:extLst>
          </p:cNvPr>
          <p:cNvSpPr txBox="1"/>
          <p:nvPr/>
        </p:nvSpPr>
        <p:spPr>
          <a:xfrm>
            <a:off x="1619672" y="627534"/>
            <a:ext cx="6696744" cy="4459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Precedido de introducción (necesaria pantalla) y un 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vídeo en el que trabajadores de la Confederación exponen el problema 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y piden a los alumnos/as que se conviertan en Guardianes/as del río para ayudar a la Confederación.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El taller consiste en un 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juego de escape 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en el que  varios grupos deben superar 4 retos, iguales para todos los grupos, en un tiempo máximo. El objetivo es desactivar 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4 alertas que afectan a los ríos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: destrucción del bosque ribera, vertido sin depurar, ocupación de la llanura de inundación y  situación de sequía. Cada alerta se encuentra en una caja con candado y el código para abrir la siguiente se obtiene al resolver el reto.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Aunque cada grupo debe superar los retos de forma  independiente, para abrir la última caja y superar  el reto final ser necesaria la colaboración de toda la clase.</a:t>
            </a:r>
          </a:p>
        </p:txBody>
      </p:sp>
    </p:spTree>
    <p:extLst>
      <p:ext uri="{BB962C8B-B14F-4D97-AF65-F5344CB8AC3E}">
        <p14:creationId xmlns:p14="http://schemas.microsoft.com/office/powerpoint/2010/main" val="10900135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95872" y="890228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FF0000"/>
              </a:solidFill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s-ES" sz="12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pic>
        <p:nvPicPr>
          <p:cNvPr id="14" name="Imagen 13">
            <a:hlinkClick r:id="rId3"/>
            <a:extLst>
              <a:ext uri="{FF2B5EF4-FFF2-40B4-BE49-F238E27FC236}">
                <a16:creationId xmlns:a16="http://schemas.microsoft.com/office/drawing/2014/main" id="{817B1F5B-6C8A-5A37-561E-B3CC57074E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0048" y="1707654"/>
            <a:ext cx="3344000" cy="2055738"/>
          </a:xfrm>
          <a:prstGeom prst="rect">
            <a:avLst/>
          </a:prstGeom>
        </p:spPr>
      </p:pic>
      <p:sp>
        <p:nvSpPr>
          <p:cNvPr id="7" name="Título 7">
            <a:extLst>
              <a:ext uri="{FF2B5EF4-FFF2-40B4-BE49-F238E27FC236}">
                <a16:creationId xmlns:a16="http://schemas.microsoft.com/office/drawing/2014/main" id="{52E61B71-1DA4-F505-AEDA-74AB0895C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5872" y="-2448"/>
            <a:ext cx="7648128" cy="720080"/>
          </a:xfrm>
        </p:spPr>
        <p:txBody>
          <a:bodyPr/>
          <a:lstStyle/>
          <a:p>
            <a:r>
              <a:rPr lang="es-ES" dirty="0"/>
              <a:t>ALERTA EN EL RÍO. JUEGO DE ESCAPE. 5º-6º DE PRIMARIA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7F7B5FA-A688-2E80-979C-9FAD80A97F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937" y="1419622"/>
            <a:ext cx="3343999" cy="269626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165B90D4-D1E2-7FD3-119B-60C40D7FC10C}"/>
              </a:ext>
            </a:extLst>
          </p:cNvPr>
          <p:cNvSpPr txBox="1"/>
          <p:nvPr/>
        </p:nvSpPr>
        <p:spPr>
          <a:xfrm>
            <a:off x="1495872" y="406860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hlinkClick r:id="rId3"/>
              </a:rPr>
              <a:t>Taller Alerta en el río (youtube.com)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469732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95872" y="890228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FF0000"/>
              </a:solidFill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s-ES" sz="12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85C02DF3-B671-F3FA-956B-A91C73FE50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048" y="524464"/>
            <a:ext cx="4588296" cy="4567566"/>
          </a:xfrm>
          <a:prstGeom prst="rect">
            <a:avLst/>
          </a:prstGeom>
        </p:spPr>
      </p:pic>
      <p:sp>
        <p:nvSpPr>
          <p:cNvPr id="7" name="Título 7">
            <a:extLst>
              <a:ext uri="{FF2B5EF4-FFF2-40B4-BE49-F238E27FC236}">
                <a16:creationId xmlns:a16="http://schemas.microsoft.com/office/drawing/2014/main" id="{52E61B71-1DA4-F505-AEDA-74AB0895C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5872" y="-2448"/>
            <a:ext cx="7648128" cy="720080"/>
          </a:xfrm>
        </p:spPr>
        <p:txBody>
          <a:bodyPr/>
          <a:lstStyle/>
          <a:p>
            <a:r>
              <a:rPr lang="es-ES" dirty="0"/>
              <a:t>ALERTA EN EL RÍO. JUEGO DE ESCAPE. 5º-6º DE PRIMARIA</a:t>
            </a:r>
          </a:p>
        </p:txBody>
      </p:sp>
    </p:spTree>
    <p:extLst>
      <p:ext uri="{BB962C8B-B14F-4D97-AF65-F5344CB8AC3E}">
        <p14:creationId xmlns:p14="http://schemas.microsoft.com/office/powerpoint/2010/main" val="16585733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95872" y="890228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FF0000"/>
              </a:solidFill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s-ES" sz="12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F8860B7-9ABF-C7F3-63ED-49575E4D10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6899" y="1568895"/>
            <a:ext cx="3225141" cy="242773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A360115-65F1-A95C-9A13-2A30D01849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6591" y="1059582"/>
            <a:ext cx="2821833" cy="3703340"/>
          </a:xfrm>
          <a:prstGeom prst="rect">
            <a:avLst/>
          </a:prstGeom>
        </p:spPr>
      </p:pic>
      <p:sp>
        <p:nvSpPr>
          <p:cNvPr id="11" name="Título 7">
            <a:extLst>
              <a:ext uri="{FF2B5EF4-FFF2-40B4-BE49-F238E27FC236}">
                <a16:creationId xmlns:a16="http://schemas.microsoft.com/office/drawing/2014/main" id="{CCD54F52-C3B2-CAB7-5B06-C9DC42FEB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5872" y="-2448"/>
            <a:ext cx="7648128" cy="720080"/>
          </a:xfrm>
        </p:spPr>
        <p:txBody>
          <a:bodyPr/>
          <a:lstStyle/>
          <a:p>
            <a:r>
              <a:rPr lang="es-ES" dirty="0"/>
              <a:t>ALERTA EN EL RÍO. JUEGO DE ESCAPE. 5º-6º DE PRIMARIA</a:t>
            </a:r>
          </a:p>
        </p:txBody>
      </p:sp>
    </p:spTree>
    <p:extLst>
      <p:ext uri="{BB962C8B-B14F-4D97-AF65-F5344CB8AC3E}">
        <p14:creationId xmlns:p14="http://schemas.microsoft.com/office/powerpoint/2010/main" val="24016811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5872" y="-2448"/>
            <a:ext cx="7648128" cy="720080"/>
          </a:xfrm>
        </p:spPr>
        <p:txBody>
          <a:bodyPr/>
          <a:lstStyle/>
          <a:p>
            <a:r>
              <a:rPr lang="es-ES" dirty="0"/>
              <a:t>EL INGENIO DEL AGUA. 5º-6º DE PRIMARIA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95872" y="890228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FF0000"/>
              </a:solidFill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s-ES" sz="12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8E8338B-202C-A4E3-F997-8723FFE360F6}"/>
              </a:ext>
            </a:extLst>
          </p:cNvPr>
          <p:cNvSpPr txBox="1"/>
          <p:nvPr/>
        </p:nvSpPr>
        <p:spPr>
          <a:xfrm>
            <a:off x="1550132" y="717632"/>
            <a:ext cx="7342348" cy="4238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Este taller 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combina los juegos de construcción con los juegos tipo quiz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. 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El alumnado, dividido en 2 o 3 equipos, deberá construir, dirigido por los/as educadores/as, la 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maqueta de un río afectado por varias presiones 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que generan impactos en el ecosistema. 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Una vez construida la maqueta comienza un juego de preguntas y respuestas con el que cada equipo podrá obtener gotas de agua que puede intercambiar por 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elementos o acciones que mejoren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el estado de conservación 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del ecosistema fluvial. También pueden conseguir 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expertos/as, de varias profesiones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, para garantizar la conservación del ecosistema.</a:t>
            </a:r>
          </a:p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Aunque cada grupo deberá gestionar los problemas que afectan a su maqueta, todos los equipos deberán colaborar en la resolución de un problema común. Para ello se les asignará, al comienzo del juego, una misión secreta.</a:t>
            </a:r>
          </a:p>
        </p:txBody>
      </p:sp>
    </p:spTree>
    <p:extLst>
      <p:ext uri="{BB962C8B-B14F-4D97-AF65-F5344CB8AC3E}">
        <p14:creationId xmlns:p14="http://schemas.microsoft.com/office/powerpoint/2010/main" val="604560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5872" y="-2448"/>
            <a:ext cx="7648128" cy="720080"/>
          </a:xfrm>
        </p:spPr>
        <p:txBody>
          <a:bodyPr/>
          <a:lstStyle/>
          <a:p>
            <a:r>
              <a:rPr lang="es-ES" dirty="0"/>
              <a:t>EL INGENIO DEL AGUA. 5º-6º DE PRIMARIA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95872" y="890228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FF0000"/>
              </a:solidFill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s-ES" sz="12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pic>
        <p:nvPicPr>
          <p:cNvPr id="8" name="Imagen 7" descr="Imagen que contiene persona, tabla, mujer, pasto&#10;&#10;Descripción generada automáticamente">
            <a:extLst>
              <a:ext uri="{FF2B5EF4-FFF2-40B4-BE49-F238E27FC236}">
                <a16:creationId xmlns:a16="http://schemas.microsoft.com/office/drawing/2014/main" id="{C1792754-7564-874D-5D26-3BFF278CF8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165405"/>
            <a:ext cx="5267115" cy="308786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404716E-6E10-7D34-6631-768D741CA920}"/>
              </a:ext>
            </a:extLst>
          </p:cNvPr>
          <p:cNvSpPr txBox="1"/>
          <p:nvPr/>
        </p:nvSpPr>
        <p:spPr>
          <a:xfrm>
            <a:off x="1907704" y="4451149"/>
            <a:ext cx="6336704" cy="537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Ecosistema degradado: 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llanura de inundación ocupada, escollera, vertido sin depurar, captación de aguas subterráneas sin control de caudales</a:t>
            </a:r>
          </a:p>
        </p:txBody>
      </p:sp>
    </p:spTree>
    <p:extLst>
      <p:ext uri="{BB962C8B-B14F-4D97-AF65-F5344CB8AC3E}">
        <p14:creationId xmlns:p14="http://schemas.microsoft.com/office/powerpoint/2010/main" val="37105943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5872" y="-2448"/>
            <a:ext cx="7648128" cy="720080"/>
          </a:xfrm>
        </p:spPr>
        <p:txBody>
          <a:bodyPr/>
          <a:lstStyle/>
          <a:p>
            <a:r>
              <a:rPr lang="es-ES" dirty="0"/>
              <a:t>EL INGENIO DEL AGUA. 5º-6º DE PRIMARIA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95872" y="890228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FF0000"/>
              </a:solidFill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s-ES" sz="12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pic>
        <p:nvPicPr>
          <p:cNvPr id="5" name="Imagen 4" descr="Imagen que contiene niño, cuarto, tabla, joven&#10;&#10;Descripción generada automáticamente">
            <a:extLst>
              <a:ext uri="{FF2B5EF4-FFF2-40B4-BE49-F238E27FC236}">
                <a16:creationId xmlns:a16="http://schemas.microsoft.com/office/drawing/2014/main" id="{1DCA3605-9523-A9C8-C6AF-B5439A6F3B9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673" b="14036"/>
          <a:stretch/>
        </p:blipFill>
        <p:spPr>
          <a:xfrm>
            <a:off x="1691680" y="1194953"/>
            <a:ext cx="6873749" cy="243803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6F53FBC-FD45-83CD-6FB2-A551783BE20B}"/>
              </a:ext>
            </a:extLst>
          </p:cNvPr>
          <p:cNvSpPr txBox="1"/>
          <p:nvPr/>
        </p:nvSpPr>
        <p:spPr>
          <a:xfrm>
            <a:off x="1672884" y="3795886"/>
            <a:ext cx="6336704" cy="1100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Elementos de mejora: 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eliminar escollera, implantar vegetación de ribera, construir depuradora (vertido depurado), expertos (químicos/as, agentes medioambientales, ingenieros/as, biólogos/as)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b="1" dirty="0" err="1">
                <a:solidFill>
                  <a:schemeClr val="accent5">
                    <a:lumMod val="50000"/>
                  </a:schemeClr>
                </a:solidFill>
                <a:latin typeface="+mn-lt"/>
              </a:rPr>
              <a:t>Genially</a:t>
            </a: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: 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https://view.genial.ly/65e5d2ba88658d0014e279b8</a:t>
            </a:r>
            <a:r>
              <a:rPr lang="es-ES" sz="14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016137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5872" y="-2448"/>
            <a:ext cx="7648128" cy="720080"/>
          </a:xfrm>
        </p:spPr>
        <p:txBody>
          <a:bodyPr/>
          <a:lstStyle/>
          <a:p>
            <a:r>
              <a:rPr lang="es-ES" dirty="0"/>
              <a:t>EL INGENIO DEL AGUA. 5º-6º DE PRIMARIA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95872" y="890228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FF0000"/>
              </a:solidFill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s-ES" sz="12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pic>
        <p:nvPicPr>
          <p:cNvPr id="11" name="Imagen 10" descr="Diagrama&#10;&#10;Descripción generada automáticamente">
            <a:extLst>
              <a:ext uri="{FF2B5EF4-FFF2-40B4-BE49-F238E27FC236}">
                <a16:creationId xmlns:a16="http://schemas.microsoft.com/office/drawing/2014/main" id="{D75275D4-A1CF-4EF4-2479-75A39592C6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766" y="1347614"/>
            <a:ext cx="3488903" cy="2616678"/>
          </a:xfrm>
          <a:prstGeom prst="rect">
            <a:avLst/>
          </a:prstGeom>
        </p:spPr>
      </p:pic>
      <p:pic>
        <p:nvPicPr>
          <p:cNvPr id="13" name="Imagen 12" descr="Imagen que contiene tabla, cuarto, grupo&#10;&#10;Descripción generada automáticamente">
            <a:extLst>
              <a:ext uri="{FF2B5EF4-FFF2-40B4-BE49-F238E27FC236}">
                <a16:creationId xmlns:a16="http://schemas.microsoft.com/office/drawing/2014/main" id="{3F64C542-C621-8EF4-F4C8-CAA8B8830B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347614"/>
            <a:ext cx="3488904" cy="2616678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DE9E7FE8-32B1-52C4-4CC0-D98C114DF600}"/>
              </a:ext>
            </a:extLst>
          </p:cNvPr>
          <p:cNvSpPr txBox="1"/>
          <p:nvPr/>
        </p:nvSpPr>
        <p:spPr>
          <a:xfrm>
            <a:off x="1763688" y="4253272"/>
            <a:ext cx="6336704" cy="537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Pizarra para la prueba “el reto”. Manos para pedir turno para responder en los rebotes. Detalle de elementos de mejora y expertos/as</a:t>
            </a:r>
            <a:endParaRPr lang="es-ES" sz="14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079323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5872" y="-2448"/>
            <a:ext cx="7648128" cy="720080"/>
          </a:xfrm>
        </p:spPr>
        <p:txBody>
          <a:bodyPr/>
          <a:lstStyle/>
          <a:p>
            <a:r>
              <a:rPr lang="es-ES" dirty="0"/>
              <a:t>EL INGENIO DEL AGUA. 5º-6º DE PRIMARIA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95872" y="890228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FF0000"/>
              </a:solidFill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s-ES" sz="12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pic>
        <p:nvPicPr>
          <p:cNvPr id="8" name="Imagen 7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AF73A781-6EF3-D964-4E51-3CA35CEE2A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876114"/>
            <a:ext cx="3946670" cy="352839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BA04289-F0FA-BB7E-9D47-D022704FC220}"/>
              </a:ext>
            </a:extLst>
          </p:cNvPr>
          <p:cNvSpPr txBox="1"/>
          <p:nvPr/>
        </p:nvSpPr>
        <p:spPr>
          <a:xfrm>
            <a:off x="3203848" y="4515966"/>
            <a:ext cx="4412704" cy="306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Equivalencia entre gotas y acciones de mejora</a:t>
            </a:r>
            <a:endParaRPr lang="es-ES" sz="14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580538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5872" y="-2448"/>
            <a:ext cx="7648128" cy="720080"/>
          </a:xfrm>
        </p:spPr>
        <p:txBody>
          <a:bodyPr/>
          <a:lstStyle/>
          <a:p>
            <a:r>
              <a:rPr lang="es-ES" dirty="0"/>
              <a:t>EL INGENIO DEL AGUA. 5º-6º DE PRIMARIA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1495872" y="890228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FF0000"/>
              </a:solidFill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es-ES" sz="12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3BA04289-F0FA-BB7E-9D47-D022704FC220}"/>
              </a:ext>
            </a:extLst>
          </p:cNvPr>
          <p:cNvSpPr txBox="1"/>
          <p:nvPr/>
        </p:nvSpPr>
        <p:spPr>
          <a:xfrm>
            <a:off x="2175811" y="4458876"/>
            <a:ext cx="6288250" cy="306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b="1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Maqueta para la misión secreta final: construcción de paso para peces</a:t>
            </a:r>
            <a:endParaRPr lang="es-ES" sz="14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5" name="Imagen 4" descr="Una mesa con alimentos&#10;&#10;Descripción generada automáticamente con confianza media">
            <a:extLst>
              <a:ext uri="{FF2B5EF4-FFF2-40B4-BE49-F238E27FC236}">
                <a16:creationId xmlns:a16="http://schemas.microsoft.com/office/drawing/2014/main" id="{CAB37DAF-B3F1-3668-F7A2-79F02F1898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627534"/>
            <a:ext cx="5856203" cy="350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5644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516633"/>
            <a:ext cx="7211144" cy="542949"/>
          </a:xfrm>
        </p:spPr>
        <p:txBody>
          <a:bodyPr/>
          <a:lstStyle/>
          <a:p>
            <a:r>
              <a:rPr lang="es-ES" dirty="0"/>
              <a:t>PLAFAFORMA GAMIFICADA </a:t>
            </a:r>
            <a:r>
              <a:rPr lang="es-ES" i="1" dirty="0"/>
              <a:t>River </a:t>
            </a:r>
            <a:r>
              <a:rPr lang="es-ES" i="1" dirty="0" err="1"/>
              <a:t>Game</a:t>
            </a:r>
            <a:r>
              <a:rPr lang="es-ES" i="1" dirty="0"/>
              <a:t>: con la restauración de ríos </a:t>
            </a:r>
            <a:r>
              <a:rPr lang="es-ES" i="1" strike="sngStrike" dirty="0"/>
              <a:t>no</a:t>
            </a:r>
            <a:r>
              <a:rPr lang="es-ES" i="1" dirty="0"/>
              <a:t> se juega 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547664" y="915567"/>
            <a:ext cx="73448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EC4DDAFA-C6CC-B559-DD78-D1662D745F66}"/>
              </a:ext>
            </a:extLst>
          </p:cNvPr>
          <p:cNvSpPr txBox="1"/>
          <p:nvPr/>
        </p:nvSpPr>
        <p:spPr>
          <a:xfrm>
            <a:off x="1547664" y="1131590"/>
            <a:ext cx="721114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171450" lvl="0" indent="-171450" algn="just"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es-ES" dirty="0">
                <a:hlinkClick r:id="rId3"/>
              </a:rPr>
              <a:t>Educantabrico</a:t>
            </a:r>
            <a:endParaRPr lang="es-ES" dirty="0"/>
          </a:p>
          <a:p>
            <a:pPr lvl="0" algn="just"/>
            <a:endParaRPr lang="es-ES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pPr marL="171450" lvl="0" indent="-171450" algn="just">
              <a:buFont typeface="Wingdings" panose="05000000000000000000" pitchFamily="2" charset="2"/>
              <a:buChar char="ü"/>
            </a:pPr>
            <a:r>
              <a:rPr lang="es-ES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Los colegios se inscribirán por clases y, jugando a diferentes minijuegos, obtendrán puntos que transformarán en mejoras del ecosistema.</a:t>
            </a:r>
          </a:p>
          <a:p>
            <a:pPr marL="171450" lvl="0" indent="-171450" algn="just"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lvl="0" indent="-171450" algn="just"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just"/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0D6D2EF3-CAA9-268F-D49D-848421DAA1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7904" y="2884161"/>
            <a:ext cx="4770125" cy="2083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02399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220031"/>
            <a:ext cx="7211144" cy="542949"/>
          </a:xfrm>
        </p:spPr>
        <p:txBody>
          <a:bodyPr/>
          <a:lstStyle/>
          <a:p>
            <a:r>
              <a:rPr lang="es-ES" dirty="0"/>
              <a:t>PLAFAFORMA GAMIFICADA: estado inicial del río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547664" y="915567"/>
            <a:ext cx="73448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EC4DDAFA-C6CC-B559-DD78-D1662D745F66}"/>
              </a:ext>
            </a:extLst>
          </p:cNvPr>
          <p:cNvSpPr txBox="1"/>
          <p:nvPr/>
        </p:nvSpPr>
        <p:spPr>
          <a:xfrm>
            <a:off x="1574101" y="1596445"/>
            <a:ext cx="7211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 algn="just"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lvl="0" indent="-171450" algn="just"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just"/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83162AB1-407D-40A4-D539-72E353B47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092" y="828547"/>
            <a:ext cx="7248595" cy="408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99566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7">
            <a:extLst>
              <a:ext uri="{FF2B5EF4-FFF2-40B4-BE49-F238E27FC236}">
                <a16:creationId xmlns:a16="http://schemas.microsoft.com/office/drawing/2014/main" id="{270ACBBE-A00C-A04F-84C5-BF9C2CE2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220031"/>
            <a:ext cx="7211144" cy="542949"/>
          </a:xfrm>
        </p:spPr>
        <p:txBody>
          <a:bodyPr/>
          <a:lstStyle/>
          <a:p>
            <a:r>
              <a:rPr lang="es-ES" dirty="0"/>
              <a:t>PLAFAFORMA GAMIFICADA: estado final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4393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647331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547664" y="915567"/>
            <a:ext cx="73448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  <a:p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2 CuadroTexto">
            <a:extLst>
              <a:ext uri="{FF2B5EF4-FFF2-40B4-BE49-F238E27FC236}">
                <a16:creationId xmlns:a16="http://schemas.microsoft.com/office/drawing/2014/main" id="{EC4DDAFA-C6CC-B559-DD78-D1662D745F66}"/>
              </a:ext>
            </a:extLst>
          </p:cNvPr>
          <p:cNvSpPr txBox="1"/>
          <p:nvPr/>
        </p:nvSpPr>
        <p:spPr>
          <a:xfrm>
            <a:off x="1574101" y="1596445"/>
            <a:ext cx="7211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 algn="just"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accent5">
                  <a:lumMod val="50000"/>
                </a:schemeClr>
              </a:solidFill>
            </a:endParaRPr>
          </a:p>
          <a:p>
            <a:pPr marL="171450" lvl="0" indent="-171450" algn="just">
              <a:buFont typeface="Wingdings" panose="05000000000000000000" pitchFamily="2" charset="2"/>
              <a:buChar char="ü"/>
            </a:pPr>
            <a:endParaRPr lang="es-ES" sz="1200" dirty="0">
              <a:solidFill>
                <a:schemeClr val="accent5">
                  <a:lumMod val="50000"/>
                </a:schemeClr>
              </a:solidFill>
            </a:endParaRPr>
          </a:p>
          <a:p>
            <a:pPr lvl="0" algn="just"/>
            <a:endParaRPr lang="es-ES" sz="1200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34A0A55-8374-AA75-01DF-3955C1B88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114" y="776418"/>
            <a:ext cx="7310366" cy="415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75957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Rectángulo"/>
          <p:cNvSpPr>
            <a:spLocks noChangeArrowheads="1"/>
          </p:cNvSpPr>
          <p:nvPr/>
        </p:nvSpPr>
        <p:spPr bwMode="auto">
          <a:xfrm>
            <a:off x="755576" y="1344191"/>
            <a:ext cx="6192688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es-ES" sz="1600" i="1" dirty="0">
              <a:solidFill>
                <a:schemeClr val="bg1"/>
              </a:solidFill>
              <a:latin typeface="+mn-lt"/>
            </a:endParaRPr>
          </a:p>
          <a:p>
            <a:pPr algn="just"/>
            <a:endParaRPr lang="es-ES" sz="1400" i="1" dirty="0">
              <a:solidFill>
                <a:schemeClr val="bg1"/>
              </a:solidFill>
              <a:latin typeface="+mn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chemeClr val="bg1"/>
                </a:solidFill>
                <a:latin typeface="+mn-lt"/>
              </a:rPr>
              <a:t>Consejería de Educación de Cantabria </a:t>
            </a:r>
          </a:p>
          <a:p>
            <a:pPr algn="just"/>
            <a:endParaRPr lang="es-ES" b="1" dirty="0">
              <a:solidFill>
                <a:schemeClr val="bg1"/>
              </a:solidFill>
              <a:latin typeface="+mn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chemeClr val="bg1"/>
                </a:solidFill>
                <a:latin typeface="+mn-lt"/>
              </a:rPr>
              <a:t>Centro de Investigación del Medio Ambiente de Cantabria. </a:t>
            </a:r>
          </a:p>
          <a:p>
            <a:pPr algn="just"/>
            <a:endParaRPr lang="es-ES" b="1" dirty="0">
              <a:solidFill>
                <a:schemeClr val="bg1"/>
              </a:solidFill>
              <a:latin typeface="+mn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chemeClr val="bg1"/>
                </a:solidFill>
                <a:latin typeface="+mn-lt"/>
              </a:rPr>
              <a:t>Naturea Cantabria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b="1" dirty="0">
              <a:solidFill>
                <a:schemeClr val="bg1"/>
              </a:solidFill>
              <a:latin typeface="+mn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b="1" dirty="0">
                <a:solidFill>
                  <a:schemeClr val="bg1"/>
                </a:solidFill>
                <a:latin typeface="+mn-lt"/>
              </a:rPr>
              <a:t>Red Natural de Asturias (RENA)</a:t>
            </a:r>
            <a:endParaRPr lang="es-ES" dirty="0">
              <a:solidFill>
                <a:schemeClr val="bg1"/>
              </a:solidFill>
              <a:latin typeface="+mn-lt"/>
            </a:endParaRPr>
          </a:p>
          <a:p>
            <a:pPr algn="just"/>
            <a:endParaRPr lang="es-ES" sz="1400" i="1" dirty="0">
              <a:solidFill>
                <a:schemeClr val="bg1"/>
              </a:solidFill>
              <a:latin typeface="+mn-lt"/>
            </a:endParaRPr>
          </a:p>
          <a:p>
            <a:pPr algn="just"/>
            <a:endParaRPr lang="es-ES" sz="1200" i="1" dirty="0">
              <a:solidFill>
                <a:schemeClr val="bg1"/>
              </a:solidFill>
              <a:latin typeface="+mn-lt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200" b="1" dirty="0">
              <a:solidFill>
                <a:schemeClr val="bg1"/>
              </a:solidFill>
              <a:latin typeface="+mn-lt"/>
            </a:endParaRPr>
          </a:p>
          <a:p>
            <a:pPr algn="just"/>
            <a:endParaRPr lang="es-ES" sz="1200" i="1" dirty="0">
              <a:solidFill>
                <a:schemeClr val="bg1"/>
              </a:solidFill>
              <a:latin typeface="+mn-lt"/>
            </a:endParaRPr>
          </a:p>
          <a:p>
            <a:pPr algn="just"/>
            <a:endParaRPr lang="es-ES" sz="1200" i="1" dirty="0">
              <a:solidFill>
                <a:schemeClr val="bg1"/>
              </a:solidFill>
              <a:latin typeface="+mn-lt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200" b="1" dirty="0">
              <a:solidFill>
                <a:schemeClr val="bg1"/>
              </a:solidFill>
              <a:latin typeface="+mn-lt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200" b="1" dirty="0">
              <a:solidFill>
                <a:schemeClr val="bg1"/>
              </a:solidFill>
              <a:latin typeface="+mn-lt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200" b="1" dirty="0">
              <a:solidFill>
                <a:schemeClr val="bg1"/>
              </a:solidFill>
              <a:latin typeface="+mn-lt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200" b="1" dirty="0">
              <a:solidFill>
                <a:schemeClr val="bg1"/>
              </a:solidFill>
              <a:latin typeface="+mn-lt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200" b="1" dirty="0">
              <a:solidFill>
                <a:schemeClr val="bg1"/>
              </a:solidFill>
              <a:latin typeface="+mn-lt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200" b="1" dirty="0">
              <a:solidFill>
                <a:schemeClr val="bg1"/>
              </a:solidFill>
              <a:latin typeface="+mn-lt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2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6428" y="346348"/>
            <a:ext cx="7211144" cy="857250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COLABORACIÓN CON OTRAS ENTIDADES HASTA 2024</a:t>
            </a:r>
            <a:br>
              <a:rPr lang="es-ES" dirty="0">
                <a:solidFill>
                  <a:schemeClr val="bg1"/>
                </a:solidFill>
              </a:rPr>
            </a:br>
            <a:endParaRPr lang="es-ES" dirty="0"/>
          </a:p>
        </p:txBody>
      </p:sp>
      <p:sp>
        <p:nvSpPr>
          <p:cNvPr id="10" name="2 Marcador de contenido"/>
          <p:cNvSpPr txBox="1">
            <a:spLocks/>
          </p:cNvSpPr>
          <p:nvPr/>
        </p:nvSpPr>
        <p:spPr>
          <a:xfrm>
            <a:off x="1475656" y="591716"/>
            <a:ext cx="7187778" cy="323850"/>
          </a:xfrm>
          <a:prstGeom prst="rect">
            <a:avLst/>
          </a:prstGeom>
        </p:spPr>
        <p:txBody>
          <a:bodyPr>
            <a:noAutofit/>
          </a:bodyPr>
          <a:lstStyle>
            <a:lvl1pPr marL="257175" indent="-257175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ct val="0"/>
              </a:spcBef>
              <a:buFont typeface="Arial" charset="0"/>
              <a:buNone/>
            </a:pPr>
            <a:r>
              <a:rPr lang="es-ES" sz="1350" b="1" dirty="0">
                <a:solidFill>
                  <a:schemeClr val="bg1"/>
                </a:solidFill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82278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78111" y="2283718"/>
            <a:ext cx="7187778" cy="857250"/>
          </a:xfrm>
        </p:spPr>
        <p:txBody>
          <a:bodyPr/>
          <a:lstStyle/>
          <a:p>
            <a:pPr algn="ctr"/>
            <a:r>
              <a:rPr lang="es-ES" dirty="0">
                <a:solidFill>
                  <a:schemeClr val="bg1"/>
                </a:solidFill>
              </a:rPr>
              <a:t>¡Gracias por vuestra atención!</a:t>
            </a:r>
            <a:br>
              <a:rPr lang="es-ES" dirty="0">
                <a:solidFill>
                  <a:schemeClr val="bg1"/>
                </a:solidFill>
              </a:rPr>
            </a:br>
            <a:br>
              <a:rPr lang="es-ES" dirty="0">
                <a:solidFill>
                  <a:schemeClr val="bg1"/>
                </a:solidFill>
              </a:rPr>
            </a:br>
            <a:r>
              <a:rPr lang="es-ES" sz="2000" dirty="0">
                <a:solidFill>
                  <a:schemeClr val="bg1"/>
                </a:solidFill>
              </a:rPr>
              <a:t>Unidad de apoyo a la Presidencia CH Cantábrico </a:t>
            </a:r>
            <a:br>
              <a:rPr lang="es-ES" sz="2000" dirty="0">
                <a:solidFill>
                  <a:schemeClr val="bg1"/>
                </a:solidFill>
              </a:rPr>
            </a:br>
            <a:br>
              <a:rPr lang="es-ES" sz="2000" dirty="0">
                <a:solidFill>
                  <a:schemeClr val="bg1"/>
                </a:solidFill>
              </a:rPr>
            </a:br>
            <a:r>
              <a:rPr lang="es-ES" sz="2000" b="0" dirty="0">
                <a:solidFill>
                  <a:schemeClr val="bg1"/>
                </a:solidFill>
              </a:rPr>
              <a:t>985 96 84 00 (480109 Lucía Claros|480113 Sonia Escalada) </a:t>
            </a:r>
            <a:br>
              <a:rPr lang="es-ES" sz="2000" b="0" dirty="0">
                <a:solidFill>
                  <a:schemeClr val="bg1"/>
                </a:solidFill>
              </a:rPr>
            </a:br>
            <a:r>
              <a:rPr lang="es-ES" sz="2000" b="0" dirty="0">
                <a:solidFill>
                  <a:schemeClr val="bg1"/>
                </a:solidFill>
              </a:rPr>
              <a:t> </a:t>
            </a:r>
            <a:br>
              <a:rPr lang="es-ES" sz="2000" b="0" dirty="0">
                <a:solidFill>
                  <a:schemeClr val="bg1"/>
                </a:solidFill>
              </a:rPr>
            </a:br>
            <a:r>
              <a:rPr lang="es-ES" sz="2000" b="0" dirty="0">
                <a:solidFill>
                  <a:schemeClr val="bg1"/>
                </a:solidFill>
              </a:rPr>
              <a:t>651 04 44 63 (Lucía Claros)</a:t>
            </a:r>
            <a:br>
              <a:rPr lang="es-ES" sz="2000" b="0" dirty="0">
                <a:solidFill>
                  <a:schemeClr val="bg1"/>
                </a:solidFill>
              </a:rPr>
            </a:br>
            <a:br>
              <a:rPr lang="es-ES" sz="2000" dirty="0">
                <a:solidFill>
                  <a:schemeClr val="bg1"/>
                </a:solidFill>
              </a:rPr>
            </a:br>
            <a:r>
              <a:rPr lang="es-ES" sz="20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educacion.ambiental@chcantabrico.es</a:t>
            </a:r>
            <a:br>
              <a:rPr lang="es-ES" sz="2000" dirty="0">
                <a:solidFill>
                  <a:schemeClr val="bg1"/>
                </a:solidFill>
              </a:rPr>
            </a:br>
            <a:endParaRPr lang="es-ES" sz="2000" dirty="0">
              <a:solidFill>
                <a:schemeClr val="bg1"/>
              </a:solidFill>
            </a:endParaRPr>
          </a:p>
        </p:txBody>
      </p:sp>
      <p:sp>
        <p:nvSpPr>
          <p:cNvPr id="10" name="2 Marcador de contenido"/>
          <p:cNvSpPr txBox="1">
            <a:spLocks/>
          </p:cNvSpPr>
          <p:nvPr/>
        </p:nvSpPr>
        <p:spPr>
          <a:xfrm>
            <a:off x="1475656" y="591716"/>
            <a:ext cx="7187778" cy="323850"/>
          </a:xfrm>
          <a:prstGeom prst="rect">
            <a:avLst/>
          </a:prstGeom>
        </p:spPr>
        <p:txBody>
          <a:bodyPr>
            <a:noAutofit/>
          </a:bodyPr>
          <a:lstStyle>
            <a:lvl1pPr marL="257175" indent="-257175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ct val="0"/>
              </a:spcBef>
              <a:buFont typeface="Arial" charset="0"/>
              <a:buNone/>
            </a:pPr>
            <a:endParaRPr lang="es-ES" sz="1350" b="1" dirty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5" name="Imagen 4" descr="Texto&#10;&#10;Descripción generada automáticamente con confianza media">
            <a:extLst>
              <a:ext uri="{FF2B5EF4-FFF2-40B4-BE49-F238E27FC236}">
                <a16:creationId xmlns:a16="http://schemas.microsoft.com/office/drawing/2014/main" id="{1E0F60A1-D6E6-012E-5D9C-B28308E63B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155926"/>
            <a:ext cx="3180506" cy="83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9568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24e38255-2c42-4538-999c-5fd53e8456d2}" enabled="0" method="" siteId="{24e38255-2c42-4538-999c-5fd53e8456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9315</TotalTime>
  <Words>2155</Words>
  <Application>Microsoft Office PowerPoint</Application>
  <PresentationFormat>Presentación en pantalla (16:9)</PresentationFormat>
  <Paragraphs>299</Paragraphs>
  <Slides>48</Slides>
  <Notes>47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48</vt:i4>
      </vt:variant>
    </vt:vector>
  </HeadingPairs>
  <TitlesOfParts>
    <vt:vector size="55" baseType="lpstr">
      <vt:lpstr>Wingdings</vt:lpstr>
      <vt:lpstr>Trebuchet MS</vt:lpstr>
      <vt:lpstr>Symbol</vt:lpstr>
      <vt:lpstr>Arial</vt:lpstr>
      <vt:lpstr>Antarctican Headline Book</vt:lpstr>
      <vt:lpstr>Calibri</vt:lpstr>
      <vt:lpstr>Tema de Office</vt:lpstr>
      <vt:lpstr>Presentación de PowerPoint</vt:lpstr>
      <vt:lpstr>PROGRAMA GUSARAPO. ACTIVIDAD 2026/2027.</vt:lpstr>
      <vt:lpstr>Impartición de talleres en el curso 2026/2027</vt:lpstr>
      <vt:lpstr>PROGRAMA GUSARAPO</vt:lpstr>
      <vt:lpstr>PROGRAMA GUSARAPO</vt:lpstr>
      <vt:lpstr>PROGRAMA GUSARAPO</vt:lpstr>
      <vt:lpstr>Presentación de PowerPoint</vt:lpstr>
      <vt:lpstr>Menú APRENDE: 7 bloques de contenido</vt:lpstr>
      <vt:lpstr>Menú APRENDE: ejemplo de subapartados de “LOS RÍOS”</vt:lpstr>
      <vt:lpstr>Menú APRENDE: ejemplo de subapartados de “PLANETA AGUA”</vt:lpstr>
      <vt:lpstr>Menú EXPERIMENTA: actividades de 3 tipos (enlazan desde APRENDE)</vt:lpstr>
      <vt:lpstr>Menú JUEGA: aloja la plataforma gamificada River Game: con la restauración de ríos no se juega  + otros juegos </vt:lpstr>
      <vt:lpstr>7 vídeos divulgativos</vt:lpstr>
      <vt:lpstr>7 vídeos divulgativos (enlaces)</vt:lpstr>
      <vt:lpstr>INTRODUCCIÓN A LOS TALLERES PARA EDUCACIÓN PRIMARIA. GUIÓN MONITORES/AS </vt:lpstr>
      <vt:lpstr>EJEMPLOS DE ILUSTRACIONES PROPIAS: CICLO DEL AGUA, CUENCA HIDROGRÁFICA</vt:lpstr>
      <vt:lpstr>EJEMPLOS DE ILUSTRACIONES PROPIAS: LOS RÍOS, ¿SOLO AGUA? (PARTES DEL RÍO)</vt:lpstr>
      <vt:lpstr>EJEMPLOS DE ILUSTRACIONES PROPIAS: LOS RÍOS, ¿SOLO AGUA? (COMPONENTES DEL ECOSISTEMA FLUVIAL)</vt:lpstr>
      <vt:lpstr>EJEMPLOS DE ILUSTRACIONES PROPIAS: IMPORTANCIA  (O FUNCIONES) DE LOS RÍOS</vt:lpstr>
      <vt:lpstr>EJEMPLOS DE ILUSTRACIONES PROPIAS: IMPORTANCIA DE LA VEGETACIÓN DE RIBERA</vt:lpstr>
      <vt:lpstr>EJEMPLOS DE ILUSTRACIONES PROPIAS: DEL RÍO AL GRIFO Y DEL GRIFO AL RÍO</vt:lpstr>
      <vt:lpstr>EJEMPLOS DE ILUSTRACIONES PROPIAS: BIENES PÚBLICOS, BIENES PRIVADOS</vt:lpstr>
      <vt:lpstr>EJEMPLOS DE ILUSTRACIONES PROPIAS: ¿CÓMO PROTEGEN LAS  CONFEDERACIONES  HIDROGRÁFICAS EL AGUA Y LOS RÍOS?</vt:lpstr>
      <vt:lpstr>EJEMPLOS DE ILUSTRACIONES PROPIAS: EL AGUA QUE VES, EL AGUA QUE NO VES</vt:lpstr>
      <vt:lpstr>FLUVIK. JUEGO DE MESA COLABORATIVO. 3º-4º PRIMARIA. </vt:lpstr>
      <vt:lpstr>FLUVIK. JUEGO DE MESA COLABORATIVO. 3º-4º PRIMARIA</vt:lpstr>
      <vt:lpstr>FLUVIK. JUEGO DE MESA COLABORATIVO. 3º-4º PRIMARIA</vt:lpstr>
      <vt:lpstr>INUNDACIÓN. JUEGO DE ESCAPE. 3º-4º DE PRIMARIA</vt:lpstr>
      <vt:lpstr>INUNDACIÓN. JUEGO DE ESCAPE. 3º-4º DE PRIMARIA</vt:lpstr>
      <vt:lpstr>INUNDACIÓN. JUEGO DE ESCAPE. 3º-4º DE PRIMARIA</vt:lpstr>
      <vt:lpstr>INUNDACIÓN. JUEGO DE ESCAPE. 3º-4º DE PRIMARIA</vt:lpstr>
      <vt:lpstr>INUNDACIÓN. JUEGO DE ESCAPE. 3º-4º DE PRIMARIA</vt:lpstr>
      <vt:lpstr>INUNDACIÓN. JUEGO DE ESCAPE. 3º-4º DE PRIMARIA</vt:lpstr>
      <vt:lpstr>ALERTA EN EL RÍO. JUEGO DE ESCAPE. 5º-6º DE PRIMARIA</vt:lpstr>
      <vt:lpstr>ALERTA EN EL RÍO. JUEGO DE ESCAPE. 5º-6º DE PRIMARIA</vt:lpstr>
      <vt:lpstr>ALERTA EN EL RÍO. JUEGO DE ESCAPE. 5º-6º DE PRIMARIA</vt:lpstr>
      <vt:lpstr>ALERTA EN EL RÍO. JUEGO DE ESCAPE. 5º-6º DE PRIMARIA</vt:lpstr>
      <vt:lpstr>EL INGENIO DEL AGUA. 5º-6º DE PRIMARIA</vt:lpstr>
      <vt:lpstr>EL INGENIO DEL AGUA. 5º-6º DE PRIMARIA</vt:lpstr>
      <vt:lpstr>EL INGENIO DEL AGUA. 5º-6º DE PRIMARIA</vt:lpstr>
      <vt:lpstr>EL INGENIO DEL AGUA. 5º-6º DE PRIMARIA</vt:lpstr>
      <vt:lpstr>EL INGENIO DEL AGUA. 5º-6º DE PRIMARIA</vt:lpstr>
      <vt:lpstr>EL INGENIO DEL AGUA. 5º-6º DE PRIMARIA</vt:lpstr>
      <vt:lpstr>PLAFAFORMA GAMIFICADA River Game: con la restauración de ríos no se juega </vt:lpstr>
      <vt:lpstr>PLAFAFORMA GAMIFICADA: estado inicial del río</vt:lpstr>
      <vt:lpstr>PLAFAFORMA GAMIFICADA: estado final</vt:lpstr>
      <vt:lpstr>COLABORACIÓN CON OTRAS ENTIDADES HASTA 2024 </vt:lpstr>
      <vt:lpstr>¡Gracias por vuestra atención!  Unidad de apoyo a la Presidencia CH Cantábrico   985 96 84 00 (480109 Lucía Claros|480113 Sonia Escalada)    651 04 44 63 (Lucía Claros)  educacion.ambiental@chcantabrico.es </vt:lpstr>
    </vt:vector>
  </TitlesOfParts>
  <Company>TRAGSA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TRAGSA</dc:creator>
  <cp:lastModifiedBy>Francisco Javier Montero Ramos</cp:lastModifiedBy>
  <cp:revision>461</cp:revision>
  <cp:lastPrinted>2022-02-25T11:55:39Z</cp:lastPrinted>
  <dcterms:created xsi:type="dcterms:W3CDTF">2018-12-14T08:47:24Z</dcterms:created>
  <dcterms:modified xsi:type="dcterms:W3CDTF">2026-09-18T07:57:12Z</dcterms:modified>
</cp:coreProperties>
</file>